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70" r:id="rId4"/>
    <p:sldId id="271" r:id="rId5"/>
    <p:sldId id="309" r:id="rId6"/>
    <p:sldId id="310" r:id="rId7"/>
    <p:sldId id="313" r:id="rId8"/>
    <p:sldId id="314" r:id="rId9"/>
    <p:sldId id="315" r:id="rId10"/>
    <p:sldId id="316" r:id="rId11"/>
    <p:sldId id="317" r:id="rId12"/>
    <p:sldId id="272" r:id="rId13"/>
    <p:sldId id="273" r:id="rId14"/>
    <p:sldId id="274" r:id="rId15"/>
    <p:sldId id="275" r:id="rId16"/>
    <p:sldId id="318" r:id="rId17"/>
    <p:sldId id="276" r:id="rId18"/>
    <p:sldId id="320" r:id="rId19"/>
    <p:sldId id="277" r:id="rId20"/>
    <p:sldId id="321" r:id="rId21"/>
    <p:sldId id="278" r:id="rId22"/>
    <p:sldId id="279" r:id="rId23"/>
    <p:sldId id="322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Sheet1!$I$12</c:f>
              <c:strCache>
                <c:ptCount val="1"/>
                <c:pt idx="0">
                  <c:v>sum(y)</c:v>
                </c:pt>
              </c:strCache>
            </c:strRef>
          </c:tx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Sheet1!$J$11:$O$11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Sheet1!$J$12:$O$12</c:f>
              <c:numCache>
                <c:formatCode>General</c:formatCode>
                <c:ptCount val="6"/>
                <c:pt idx="0">
                  <c:v>4</c:v>
                </c:pt>
                <c:pt idx="1">
                  <c:v>3</c:v>
                </c:pt>
                <c:pt idx="2">
                  <c:v>1</c:v>
                </c:pt>
                <c:pt idx="3">
                  <c:v>5</c:v>
                </c:pt>
                <c:pt idx="4">
                  <c:v>5</c:v>
                </c:pt>
                <c:pt idx="5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ECC-4FE3-9BC8-E0B4812634A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440206960"/>
        <c:axId val="440202384"/>
      </c:lineChart>
      <c:catAx>
        <c:axId val="4402069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Intensitas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0202384"/>
        <c:crosses val="autoZero"/>
        <c:auto val="1"/>
        <c:lblAlgn val="ctr"/>
        <c:lblOffset val="100"/>
        <c:noMultiLvlLbl val="0"/>
      </c:catAx>
      <c:valAx>
        <c:axId val="44020238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Jumlah Pixel 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0206960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lt1"/>
    </a:solidFill>
    <a:ln w="38100"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E11A6-5260-4276-9059-B9621EBE151D}" type="datetimeFigureOut">
              <a:rPr lang="en-US" smtClean="0"/>
              <a:t>9/30/2017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9770-7987-43FF-9987-47FAFD19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558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E11A6-5260-4276-9059-B9621EBE151D}" type="datetimeFigureOut">
              <a:rPr lang="en-US" smtClean="0"/>
              <a:t>9/30/2017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9770-7987-43FF-9987-47FAFD19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115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E11A6-5260-4276-9059-B9621EBE151D}" type="datetimeFigureOut">
              <a:rPr lang="en-US" smtClean="0"/>
              <a:t>9/30/2017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9770-7987-43FF-9987-47FAFD19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7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E11A6-5260-4276-9059-B9621EBE151D}" type="datetimeFigureOut">
              <a:rPr lang="en-US" smtClean="0"/>
              <a:t>9/30/2017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9770-7987-43FF-9987-47FAFD19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951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E11A6-5260-4276-9059-B9621EBE151D}" type="datetimeFigureOut">
              <a:rPr lang="en-US" smtClean="0"/>
              <a:t>9/30/2017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9770-7987-43FF-9987-47FAFD19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58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E11A6-5260-4276-9059-B9621EBE151D}" type="datetimeFigureOut">
              <a:rPr lang="en-US" smtClean="0"/>
              <a:t>9/30/2017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9770-7987-43FF-9987-47FAFD19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814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E11A6-5260-4276-9059-B9621EBE151D}" type="datetimeFigureOut">
              <a:rPr lang="en-US" smtClean="0"/>
              <a:t>9/30/2017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9770-7987-43FF-9987-47FAFD19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886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E11A6-5260-4276-9059-B9621EBE151D}" type="datetimeFigureOut">
              <a:rPr lang="en-US" smtClean="0"/>
              <a:t>9/30/2017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9770-7987-43FF-9987-47FAFD19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378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E11A6-5260-4276-9059-B9621EBE151D}" type="datetimeFigureOut">
              <a:rPr lang="en-US" smtClean="0"/>
              <a:t>9/30/2017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9770-7987-43FF-9987-47FAFD19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163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E11A6-5260-4276-9059-B9621EBE151D}" type="datetimeFigureOut">
              <a:rPr lang="en-US" smtClean="0"/>
              <a:t>9/30/2017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9770-7987-43FF-9987-47FAFD19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810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E11A6-5260-4276-9059-B9621EBE151D}" type="datetimeFigureOut">
              <a:rPr lang="en-US" smtClean="0"/>
              <a:t>9/30/2017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9770-7987-43FF-9987-47FAFD19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73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DE11A6-5260-4276-9059-B9621EBE151D}" type="datetimeFigureOut">
              <a:rPr lang="en-US" smtClean="0"/>
              <a:t>9/30/2017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89770-7987-43FF-9987-47FAFD192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404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rosaandrie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hyperlink" Target="https://milyunima.files.wordpress.com/2014/09/1.png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 smtClean="0"/>
              <a:t>Pengolahan</a:t>
            </a:r>
            <a:r>
              <a:rPr lang="en-US" b="1" dirty="0" smtClean="0"/>
              <a:t> Citra Digital </a:t>
            </a:r>
            <a:br>
              <a:rPr lang="en-US" b="1" dirty="0" smtClean="0"/>
            </a:br>
            <a:r>
              <a:rPr lang="en-US" sz="4400" b="1" dirty="0" err="1" smtClean="0"/>
              <a:t>Digital</a:t>
            </a:r>
            <a:r>
              <a:rPr lang="en-US" sz="4400" b="1" dirty="0" smtClean="0"/>
              <a:t> Image Processing</a:t>
            </a:r>
            <a:br>
              <a:rPr lang="en-US" sz="4400" b="1" dirty="0" smtClean="0"/>
            </a:br>
            <a:r>
              <a:rPr lang="en-US" sz="7300" b="1" dirty="0" smtClean="0"/>
              <a:t>RTI147006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864167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#03 – Basic Image </a:t>
            </a:r>
            <a:r>
              <a:rPr lang="en-US" dirty="0" smtClean="0"/>
              <a:t>Processing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hlinkClick r:id="rId2"/>
              </a:rPr>
              <a:t>rosaandrie@gmail.com</a:t>
            </a:r>
            <a:endParaRPr lang="en-US" dirty="0" smtClean="0"/>
          </a:p>
          <a:p>
            <a:r>
              <a:rPr lang="en-US" dirty="0" smtClean="0"/>
              <a:t>8-9-2015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00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653" y="675140"/>
            <a:ext cx="5988141" cy="5958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059" y="1542868"/>
            <a:ext cx="968375" cy="203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1450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574" y="365125"/>
            <a:ext cx="5510712" cy="5465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470" y="1564550"/>
            <a:ext cx="1073150" cy="289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6616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histogram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264" y="1689173"/>
            <a:ext cx="4754916" cy="46680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Graphic showing the frequency of occurrence of each value of </a:t>
            </a:r>
            <a:r>
              <a:rPr lang="en-GB" dirty="0" smtClean="0"/>
              <a:t>gradations.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In Cartesian coordinate (x) shows the colour and (y) shows the frequency of occurrence </a:t>
            </a: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Will conduct histogram imaging on next lecture</a:t>
            </a:r>
            <a:endParaRPr lang="en-GB" dirty="0" smtClean="0"/>
          </a:p>
          <a:p>
            <a:endParaRPr lang="en-GB" dirty="0"/>
          </a:p>
        </p:txBody>
      </p:sp>
      <p:pic>
        <p:nvPicPr>
          <p:cNvPr id="1026" name="Picture 2" descr="http://www.tutorialspoint.com/dip/images/equalize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163" y="1378322"/>
            <a:ext cx="5265719" cy="422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64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76300"/>
          </a:xfrm>
        </p:spPr>
        <p:txBody>
          <a:bodyPr/>
          <a:lstStyle/>
          <a:p>
            <a:r>
              <a:rPr lang="en-GB" dirty="0" smtClean="0"/>
              <a:t>Histogram curve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371600" y="1711325"/>
          <a:ext cx="3054351" cy="28511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6738">
                  <a:extLst>
                    <a:ext uri="{9D8B030D-6E8A-4147-A177-3AD203B41FA5}">
                      <a16:colId xmlns:a16="http://schemas.microsoft.com/office/drawing/2014/main" val="2563305838"/>
                    </a:ext>
                  </a:extLst>
                </a:gridCol>
                <a:gridCol w="628144">
                  <a:extLst>
                    <a:ext uri="{9D8B030D-6E8A-4147-A177-3AD203B41FA5}">
                      <a16:colId xmlns:a16="http://schemas.microsoft.com/office/drawing/2014/main" val="4021829163"/>
                    </a:ext>
                  </a:extLst>
                </a:gridCol>
                <a:gridCol w="635996">
                  <a:extLst>
                    <a:ext uri="{9D8B030D-6E8A-4147-A177-3AD203B41FA5}">
                      <a16:colId xmlns:a16="http://schemas.microsoft.com/office/drawing/2014/main" val="684607733"/>
                    </a:ext>
                  </a:extLst>
                </a:gridCol>
                <a:gridCol w="628144">
                  <a:extLst>
                    <a:ext uri="{9D8B030D-6E8A-4147-A177-3AD203B41FA5}">
                      <a16:colId xmlns:a16="http://schemas.microsoft.com/office/drawing/2014/main" val="2540947888"/>
                    </a:ext>
                  </a:extLst>
                </a:gridCol>
                <a:gridCol w="565329">
                  <a:extLst>
                    <a:ext uri="{9D8B030D-6E8A-4147-A177-3AD203B41FA5}">
                      <a16:colId xmlns:a16="http://schemas.microsoft.com/office/drawing/2014/main" val="517912782"/>
                    </a:ext>
                  </a:extLst>
                </a:gridCol>
              </a:tblGrid>
              <a:tr h="570230"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u="none" strike="noStrike">
                          <a:effectLst/>
                        </a:rPr>
                        <a:t>1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u="none" strike="noStrike">
                          <a:effectLst/>
                        </a:rPr>
                        <a:t>1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u="none" strike="noStrike">
                          <a:effectLst/>
                        </a:rPr>
                        <a:t>1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u="none" strike="noStrike">
                          <a:effectLst/>
                        </a:rPr>
                        <a:t>2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u="none" strike="noStrike">
                          <a:effectLst/>
                        </a:rPr>
                        <a:t>3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898550"/>
                  </a:ext>
                </a:extLst>
              </a:tr>
              <a:tr h="570230"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u="none" strike="noStrike">
                          <a:effectLst/>
                        </a:rPr>
                        <a:t>5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u="none" strike="noStrike">
                          <a:effectLst/>
                        </a:rPr>
                        <a:t>4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u="none" strike="noStrike">
                          <a:effectLst/>
                        </a:rPr>
                        <a:t>0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u="none" strike="noStrike">
                          <a:effectLst/>
                        </a:rPr>
                        <a:t>0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u="none" strike="noStrike">
                          <a:effectLst/>
                        </a:rPr>
                        <a:t>3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3912562"/>
                  </a:ext>
                </a:extLst>
              </a:tr>
              <a:tr h="570230"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u="none" strike="noStrike">
                          <a:effectLst/>
                        </a:rPr>
                        <a:t>5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u="none" strike="noStrike">
                          <a:effectLst/>
                        </a:rPr>
                        <a:t>4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u="none" strike="noStrike" dirty="0">
                          <a:effectLst/>
                        </a:rPr>
                        <a:t>0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u="none" strike="noStrike">
                          <a:effectLst/>
                        </a:rPr>
                        <a:t>0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u="none" strike="noStrike">
                          <a:effectLst/>
                        </a:rPr>
                        <a:t>3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43235467"/>
                  </a:ext>
                </a:extLst>
              </a:tr>
              <a:tr h="570230"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u="none" strike="noStrike">
                          <a:effectLst/>
                        </a:rPr>
                        <a:t>5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u="none" strike="noStrike">
                          <a:effectLst/>
                        </a:rPr>
                        <a:t>4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u="none" strike="noStrike">
                          <a:effectLst/>
                        </a:rPr>
                        <a:t>4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u="none" strike="noStrike">
                          <a:effectLst/>
                        </a:rPr>
                        <a:t>4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u="none" strike="noStrike">
                          <a:effectLst/>
                        </a:rPr>
                        <a:t>3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94697233"/>
                  </a:ext>
                </a:extLst>
              </a:tr>
              <a:tr h="570230"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u="none" strike="noStrike">
                          <a:effectLst/>
                        </a:rPr>
                        <a:t>5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u="none" strike="noStrike">
                          <a:effectLst/>
                        </a:rPr>
                        <a:t>5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u="none" strike="noStrike">
                          <a:effectLst/>
                        </a:rPr>
                        <a:t>5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u="none" strike="noStrike">
                          <a:effectLst/>
                        </a:rPr>
                        <a:t>5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u="none" strike="noStrike" dirty="0">
                          <a:effectLst/>
                        </a:rPr>
                        <a:t>3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481598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371600" y="4978400"/>
          <a:ext cx="3149112" cy="965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3112">
                  <a:extLst>
                    <a:ext uri="{9D8B030D-6E8A-4147-A177-3AD203B41FA5}">
                      <a16:colId xmlns:a16="http://schemas.microsoft.com/office/drawing/2014/main" val="1876179951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77490017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37764240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352508738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8816404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59431705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350828399"/>
                    </a:ext>
                  </a:extLst>
                </a:gridCol>
              </a:tblGrid>
              <a:tr h="4826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color(x)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2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3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4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5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961188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 smtClean="0">
                          <a:effectLst/>
                        </a:rPr>
                        <a:t>sum(y</a:t>
                      </a:r>
                      <a:r>
                        <a:rPr lang="en-GB" sz="1800" u="none" strike="noStrike" dirty="0">
                          <a:effectLst/>
                        </a:rPr>
                        <a:t>)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4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3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7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87255587"/>
                  </a:ext>
                </a:extLst>
              </a:tr>
            </a:tbl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5413374" y="1711324"/>
          <a:ext cx="6067425" cy="3914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933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Benefits of histogra</a:t>
            </a:r>
            <a:r>
              <a:rPr lang="en-GB" dirty="0"/>
              <a:t>m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308226" y="4968875"/>
            <a:ext cx="7421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itchFamily="18" charset="0"/>
              </a:rPr>
              <a:t>Histogram information reveals that image is under-exposed</a:t>
            </a:r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1524001"/>
            <a:ext cx="4318000" cy="3236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8226" y="1764507"/>
            <a:ext cx="3581400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2876550" y="4526359"/>
            <a:ext cx="2660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It is a baby in the cradle!</a:t>
            </a:r>
          </a:p>
        </p:txBody>
      </p:sp>
    </p:spTree>
    <p:extLst>
      <p:ext uri="{BB962C8B-B14F-4D97-AF65-F5344CB8AC3E}">
        <p14:creationId xmlns:p14="http://schemas.microsoft.com/office/powerpoint/2010/main" val="131492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077200" y="6243638"/>
            <a:ext cx="2133600" cy="457200"/>
          </a:xfrm>
          <a:prstGeom prst="rect">
            <a:avLst/>
          </a:prstGeom>
          <a:noFill/>
        </p:spPr>
        <p:txBody>
          <a:bodyPr/>
          <a:lstStyle/>
          <a:p>
            <a:fld id="{94E77BC9-CE25-435C-918E-E400D60711CB}" type="slidenum">
              <a:rPr lang="en-US" altLang="zh-CN"/>
              <a:pPr/>
              <a:t>15</a:t>
            </a:fld>
            <a:endParaRPr lang="en-US" altLang="zh-CN"/>
          </a:p>
        </p:txBody>
      </p:sp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685800"/>
            <a:ext cx="9601200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/>
              <a:t>Another Example</a:t>
            </a:r>
          </a:p>
        </p:txBody>
      </p:sp>
      <p:pic>
        <p:nvPicPr>
          <p:cNvPr id="1638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1752600"/>
            <a:ext cx="32004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0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1447800"/>
            <a:ext cx="5005388" cy="375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91" name="Text Box 6"/>
          <p:cNvSpPr txBox="1">
            <a:spLocks noChangeArrowheads="1"/>
          </p:cNvSpPr>
          <p:nvPr/>
        </p:nvSpPr>
        <p:spPr bwMode="auto">
          <a:xfrm>
            <a:off x="2651126" y="4913313"/>
            <a:ext cx="214315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Over-exposed image</a:t>
            </a:r>
          </a:p>
        </p:txBody>
      </p:sp>
      <p:sp>
        <p:nvSpPr>
          <p:cNvPr id="16392" name="Oval 7"/>
          <p:cNvSpPr>
            <a:spLocks noChangeArrowheads="1"/>
          </p:cNvSpPr>
          <p:nvPr/>
        </p:nvSpPr>
        <p:spPr bwMode="auto">
          <a:xfrm>
            <a:off x="5715000" y="3429000"/>
            <a:ext cx="2133600" cy="1143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89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70" y="-26039"/>
            <a:ext cx="4047309" cy="6884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849" y="2684236"/>
            <a:ext cx="6478131" cy="607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323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784966"/>
            <a:ext cx="9601200" cy="935463"/>
          </a:xfrm>
        </p:spPr>
        <p:txBody>
          <a:bodyPr>
            <a:noAutofit/>
          </a:bodyPr>
          <a:lstStyle/>
          <a:p>
            <a:r>
              <a:rPr lang="en-GB" sz="2400" dirty="0"/>
              <a:t>A </a:t>
            </a:r>
            <a:r>
              <a:rPr lang="en-GB" sz="2400" dirty="0" err="1"/>
              <a:t>color</a:t>
            </a:r>
            <a:r>
              <a:rPr lang="en-GB" sz="2400" dirty="0"/>
              <a:t> image can be converted into a </a:t>
            </a:r>
            <a:r>
              <a:rPr lang="en-GB" sz="2400" dirty="0" smtClean="0"/>
              <a:t>grayscale </a:t>
            </a:r>
            <a:r>
              <a:rPr lang="en-GB" sz="2400" dirty="0"/>
              <a:t>image by calculating the average of each </a:t>
            </a:r>
            <a:r>
              <a:rPr lang="en-GB" sz="2400" dirty="0" err="1"/>
              <a:t>color</a:t>
            </a:r>
            <a:r>
              <a:rPr lang="en-GB" sz="2400" dirty="0"/>
              <a:t> element, namely  </a:t>
            </a:r>
            <a:r>
              <a:rPr lang="en-GB" sz="2400" i="1" dirty="0">
                <a:solidFill>
                  <a:srgbClr val="FF0000"/>
                </a:solidFill>
              </a:rPr>
              <a:t>Red</a:t>
            </a:r>
            <a:r>
              <a:rPr lang="en-GB" sz="2400" dirty="0"/>
              <a:t>, </a:t>
            </a:r>
            <a:r>
              <a:rPr lang="en-GB" sz="2400" i="1" dirty="0">
                <a:solidFill>
                  <a:srgbClr val="00B050"/>
                </a:solidFill>
              </a:rPr>
              <a:t>Green</a:t>
            </a:r>
            <a:r>
              <a:rPr lang="en-GB" sz="2400" dirty="0"/>
              <a:t>, </a:t>
            </a:r>
            <a:r>
              <a:rPr lang="en-GB" sz="2400" dirty="0" err="1"/>
              <a:t>dan</a:t>
            </a:r>
            <a:r>
              <a:rPr lang="en-GB" sz="2400" dirty="0"/>
              <a:t> </a:t>
            </a:r>
            <a:r>
              <a:rPr lang="en-GB" sz="2400" i="1" dirty="0">
                <a:solidFill>
                  <a:srgbClr val="0070C0"/>
                </a:solidFill>
              </a:rPr>
              <a:t>Blue</a:t>
            </a:r>
            <a:r>
              <a:rPr lang="en-GB" sz="2400" dirty="0"/>
              <a:t>. 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875464" y="3821471"/>
            <a:ext cx="7894136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dirty="0" smtClean="0"/>
              <a:t>  = </a:t>
            </a:r>
            <a:r>
              <a:rPr lang="en-GB" sz="2000" dirty="0" err="1" smtClean="0"/>
              <a:t>gray</a:t>
            </a:r>
            <a:r>
              <a:rPr lang="en-GB" sz="2000" dirty="0" smtClean="0"/>
              <a:t> </a:t>
            </a:r>
            <a:r>
              <a:rPr lang="en-GB" sz="2000" dirty="0"/>
              <a:t>scale o</a:t>
            </a:r>
            <a:r>
              <a:rPr lang="en-GB" sz="2000" dirty="0" smtClean="0"/>
              <a:t> at </a:t>
            </a:r>
            <a:r>
              <a:rPr lang="en-GB" sz="2000" dirty="0"/>
              <a:t>the point (x, y)</a:t>
            </a:r>
            <a:br>
              <a:rPr lang="en-GB" sz="2000" dirty="0"/>
            </a:br>
            <a:r>
              <a:rPr lang="en-GB" sz="2000" dirty="0"/>
              <a:t/>
            </a:r>
            <a:br>
              <a:rPr lang="en-GB" sz="2000" dirty="0"/>
            </a:br>
            <a:r>
              <a:rPr lang="en-GB" sz="2000" dirty="0"/>
              <a:t>  = The red </a:t>
            </a:r>
            <a:r>
              <a:rPr lang="en-GB" sz="2000" dirty="0" err="1"/>
              <a:t>color</a:t>
            </a:r>
            <a:r>
              <a:rPr lang="en-GB" sz="2000" dirty="0"/>
              <a:t> component on grayscale </a:t>
            </a:r>
            <a:r>
              <a:rPr lang="en-GB" sz="2000" dirty="0" err="1"/>
              <a:t>i</a:t>
            </a:r>
            <a:r>
              <a:rPr lang="en-GB" sz="2000" dirty="0"/>
              <a:t> at the point (x, y)</a:t>
            </a:r>
            <a:br>
              <a:rPr lang="en-GB" sz="2000" dirty="0"/>
            </a:br>
            <a:r>
              <a:rPr lang="en-GB" sz="2000" dirty="0"/>
              <a:t/>
            </a:r>
            <a:br>
              <a:rPr lang="en-GB" sz="2000" dirty="0"/>
            </a:br>
            <a:r>
              <a:rPr lang="en-GB" sz="2000" dirty="0"/>
              <a:t>  = The green </a:t>
            </a:r>
            <a:r>
              <a:rPr lang="en-GB" sz="2000" dirty="0" err="1"/>
              <a:t>color</a:t>
            </a:r>
            <a:r>
              <a:rPr lang="en-GB" sz="2000" dirty="0"/>
              <a:t> component on </a:t>
            </a:r>
            <a:r>
              <a:rPr lang="en-GB" sz="2000" dirty="0" err="1"/>
              <a:t>gray</a:t>
            </a:r>
            <a:r>
              <a:rPr lang="en-GB" sz="2000" dirty="0"/>
              <a:t> scale </a:t>
            </a:r>
            <a:r>
              <a:rPr lang="en-GB" sz="2000" dirty="0" err="1"/>
              <a:t>i</a:t>
            </a:r>
            <a:r>
              <a:rPr lang="en-GB" sz="2000" dirty="0"/>
              <a:t> at the point (x, y)</a:t>
            </a:r>
            <a:br>
              <a:rPr lang="en-GB" sz="2000" dirty="0"/>
            </a:br>
            <a:r>
              <a:rPr lang="en-GB" sz="2000" dirty="0"/>
              <a:t/>
            </a:r>
            <a:br>
              <a:rPr lang="en-GB" sz="2000" dirty="0"/>
            </a:br>
            <a:r>
              <a:rPr lang="en-GB" sz="2000" dirty="0"/>
              <a:t>  = The blue </a:t>
            </a:r>
            <a:r>
              <a:rPr lang="en-GB" sz="2000" dirty="0" err="1"/>
              <a:t>color</a:t>
            </a:r>
            <a:r>
              <a:rPr lang="en-GB" sz="2000" dirty="0"/>
              <a:t> components on </a:t>
            </a:r>
            <a:r>
              <a:rPr lang="en-GB" sz="2000" dirty="0" err="1"/>
              <a:t>gray</a:t>
            </a:r>
            <a:r>
              <a:rPr lang="en-GB" sz="2000" dirty="0"/>
              <a:t> scale </a:t>
            </a:r>
            <a:r>
              <a:rPr lang="en-GB" sz="2000" dirty="0" err="1"/>
              <a:t>i</a:t>
            </a:r>
            <a:r>
              <a:rPr lang="en-GB" sz="2000" dirty="0"/>
              <a:t> at the point (x, y)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rgbClr val="003366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1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407" y="2851028"/>
            <a:ext cx="4732204" cy="73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2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1" y="3851084"/>
            <a:ext cx="1105448" cy="41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3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1" y="4384189"/>
            <a:ext cx="1091338" cy="39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4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974738"/>
            <a:ext cx="1080381" cy="41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5536412"/>
            <a:ext cx="1035407" cy="43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71600" y="659558"/>
            <a:ext cx="6268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smtClean="0"/>
              <a:t>Transforming </a:t>
            </a:r>
            <a:r>
              <a:rPr lang="en-GB" sz="2800" b="1" dirty="0" err="1" smtClean="0"/>
              <a:t>Color</a:t>
            </a:r>
            <a:r>
              <a:rPr lang="en-GB" sz="2800" b="1" dirty="0" smtClean="0"/>
              <a:t> Image into Grayscale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20379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682" y="159063"/>
            <a:ext cx="10515600" cy="1325563"/>
          </a:xfrm>
        </p:spPr>
        <p:txBody>
          <a:bodyPr/>
          <a:lstStyle/>
          <a:p>
            <a:r>
              <a:rPr lang="en-US" dirty="0" err="1" smtClean="0"/>
              <a:t>Konversi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Color </a:t>
            </a:r>
            <a:r>
              <a:rPr lang="en-US" dirty="0" err="1" smtClean="0"/>
              <a:t>ke</a:t>
            </a:r>
            <a:r>
              <a:rPr lang="en-US" dirty="0" smtClean="0"/>
              <a:t> Gray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183" y="1593806"/>
            <a:ext cx="6503831" cy="4351338"/>
          </a:xfrm>
        </p:spPr>
        <p:txBody>
          <a:bodyPr/>
          <a:lstStyle/>
          <a:p>
            <a:r>
              <a:rPr lang="en-US" b="1" dirty="0" smtClean="0"/>
              <a:t>Lightness</a:t>
            </a:r>
            <a:r>
              <a:rPr lang="en-US" dirty="0" smtClean="0"/>
              <a:t> = (max[R,G,B] + min[R,G,B]) / 2</a:t>
            </a:r>
          </a:p>
          <a:p>
            <a:r>
              <a:rPr lang="en-US" b="1" dirty="0" smtClean="0"/>
              <a:t>Average</a:t>
            </a:r>
            <a:r>
              <a:rPr lang="en-US" dirty="0" smtClean="0"/>
              <a:t> = (R + G + B) / 3</a:t>
            </a:r>
          </a:p>
          <a:p>
            <a:r>
              <a:rPr lang="en-US" dirty="0" smtClean="0"/>
              <a:t>Luminosity : </a:t>
            </a:r>
            <a:r>
              <a:rPr lang="en-US" dirty="0" err="1" smtClean="0"/>
              <a:t>nilai</a:t>
            </a:r>
            <a:r>
              <a:rPr lang="en-US" dirty="0" smtClean="0"/>
              <a:t> average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pembobotan</a:t>
            </a:r>
            <a:r>
              <a:rPr lang="en-US" dirty="0"/>
              <a:t> </a:t>
            </a:r>
            <a:r>
              <a:rPr lang="en-US" dirty="0" err="1" smtClean="0"/>
              <a:t>disesuaikan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persepsi</a:t>
            </a:r>
            <a:r>
              <a:rPr lang="en-US" dirty="0" smtClean="0"/>
              <a:t> </a:t>
            </a:r>
            <a:r>
              <a:rPr lang="en-US" dirty="0" err="1" smtClean="0"/>
              <a:t>manusia</a:t>
            </a:r>
            <a:r>
              <a:rPr lang="en-US" dirty="0" smtClean="0"/>
              <a:t>. </a:t>
            </a:r>
            <a:r>
              <a:rPr lang="en-US" dirty="0" err="1" smtClean="0"/>
              <a:t>Manusia</a:t>
            </a:r>
            <a:r>
              <a:rPr lang="en-US" dirty="0" smtClean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sensitive </a:t>
            </a:r>
            <a:r>
              <a:rPr lang="en-US" dirty="0" err="1" smtClean="0"/>
              <a:t>terhadap</a:t>
            </a:r>
            <a:r>
              <a:rPr lang="en-US" dirty="0" smtClean="0"/>
              <a:t> </a:t>
            </a:r>
            <a:r>
              <a:rPr lang="en-US" dirty="0" err="1" smtClean="0"/>
              <a:t>warna</a:t>
            </a:r>
            <a:r>
              <a:rPr lang="en-US" dirty="0" smtClean="0"/>
              <a:t> </a:t>
            </a:r>
            <a:r>
              <a:rPr lang="en-US" dirty="0" err="1" smtClean="0"/>
              <a:t>hijau</a:t>
            </a:r>
            <a:r>
              <a:rPr lang="en-US" dirty="0" smtClean="0"/>
              <a:t> </a:t>
            </a:r>
            <a:r>
              <a:rPr lang="en-US" dirty="0" err="1" smtClean="0"/>
              <a:t>daripada</a:t>
            </a:r>
            <a:r>
              <a:rPr lang="en-US" dirty="0" smtClean="0"/>
              <a:t> </a:t>
            </a:r>
            <a:r>
              <a:rPr lang="en-US" dirty="0" err="1" smtClean="0"/>
              <a:t>warna</a:t>
            </a:r>
            <a:r>
              <a:rPr lang="en-US" dirty="0" smtClean="0"/>
              <a:t> lain, </a:t>
            </a:r>
            <a:r>
              <a:rPr lang="en-US" dirty="0" err="1" smtClean="0"/>
              <a:t>sehingga</a:t>
            </a:r>
            <a:r>
              <a:rPr lang="en-US" dirty="0" smtClean="0"/>
              <a:t> </a:t>
            </a:r>
            <a:r>
              <a:rPr lang="en-US" dirty="0" err="1" smtClean="0"/>
              <a:t>hijau</a:t>
            </a:r>
            <a:r>
              <a:rPr lang="en-US" dirty="0" smtClean="0"/>
              <a:t> </a:t>
            </a:r>
            <a:r>
              <a:rPr lang="en-US" dirty="0" err="1" smtClean="0"/>
              <a:t>dibobot</a:t>
            </a:r>
            <a:r>
              <a:rPr lang="en-US" dirty="0" smtClean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tinggi</a:t>
            </a:r>
            <a:r>
              <a:rPr lang="en-US" dirty="0" smtClean="0"/>
              <a:t>. </a:t>
            </a:r>
          </a:p>
          <a:p>
            <a:r>
              <a:rPr lang="en-US" b="1" dirty="0" smtClean="0"/>
              <a:t>Luminosity</a:t>
            </a:r>
            <a:r>
              <a:rPr lang="en-US" dirty="0" smtClean="0"/>
              <a:t> = 0.21R + 0.72G + 0.07B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353" y="555334"/>
            <a:ext cx="3949387" cy="559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39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2222500"/>
            <a:ext cx="9601200" cy="1485900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4098" name="Picture 2" descr="https://milyunima.files.wordpress.com/2014/09/converttogray_exampl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" t="7449" r="1760" b="26185"/>
          <a:stretch/>
        </p:blipFill>
        <p:spPr bwMode="auto">
          <a:xfrm>
            <a:off x="914399" y="1041400"/>
            <a:ext cx="10976429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74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definition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A process to manipulate an image into a new image according to the need using a variety methods, such as:</a:t>
            </a:r>
          </a:p>
          <a:p>
            <a:pPr indent="134938"/>
            <a:r>
              <a:rPr lang="en-GB" dirty="0"/>
              <a:t>	</a:t>
            </a:r>
            <a:r>
              <a:rPr lang="en-GB" dirty="0" smtClean="0"/>
              <a:t>transformation function</a:t>
            </a:r>
          </a:p>
          <a:p>
            <a:pPr indent="134938"/>
            <a:r>
              <a:rPr lang="en-GB" dirty="0"/>
              <a:t>	</a:t>
            </a:r>
            <a:r>
              <a:rPr lang="en-GB" dirty="0" smtClean="0"/>
              <a:t>mathematical operation</a:t>
            </a:r>
          </a:p>
          <a:p>
            <a:pPr indent="134938"/>
            <a:r>
              <a:rPr lang="en-GB" dirty="0"/>
              <a:t>	</a:t>
            </a:r>
            <a:r>
              <a:rPr lang="en-GB" dirty="0" smtClean="0"/>
              <a:t>filter</a:t>
            </a:r>
          </a:p>
          <a:p>
            <a:pPr indent="134938"/>
            <a:r>
              <a:rPr lang="en-GB" dirty="0" smtClean="0"/>
              <a:t>	etc.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849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33897" y="4749765"/>
            <a:ext cx="8490857" cy="5050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20092" y="4127863"/>
            <a:ext cx="9004663" cy="556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296" y="956592"/>
            <a:ext cx="7347129" cy="36601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75665" y="4751637"/>
            <a:ext cx="939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Average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08965" y="4751637"/>
            <a:ext cx="10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Lightness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418230" y="4751637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Luminosity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455629" y="4221350"/>
            <a:ext cx="119872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Photoshop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455629" y="4817647"/>
            <a:ext cx="70403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GIMP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8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>
              <a:xfrm>
                <a:off x="2628900" y="1397000"/>
                <a:ext cx="4343400" cy="381000"/>
              </a:xfr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=(50+65+50)/3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628900" y="1397000"/>
                <a:ext cx="4343400" cy="381000"/>
              </a:xfrm>
              <a:blipFill>
                <a:blip r:embed="rId2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504951" y="2379980"/>
          <a:ext cx="3803649" cy="308102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267883">
                  <a:extLst>
                    <a:ext uri="{9D8B030D-6E8A-4147-A177-3AD203B41FA5}">
                      <a16:colId xmlns:a16="http://schemas.microsoft.com/office/drawing/2014/main" val="3581242094"/>
                    </a:ext>
                  </a:extLst>
                </a:gridCol>
                <a:gridCol w="1267883">
                  <a:extLst>
                    <a:ext uri="{9D8B030D-6E8A-4147-A177-3AD203B41FA5}">
                      <a16:colId xmlns:a16="http://schemas.microsoft.com/office/drawing/2014/main" val="1617290163"/>
                    </a:ext>
                  </a:extLst>
                </a:gridCol>
                <a:gridCol w="1267883">
                  <a:extLst>
                    <a:ext uri="{9D8B030D-6E8A-4147-A177-3AD203B41FA5}">
                      <a16:colId xmlns:a16="http://schemas.microsoft.com/office/drawing/2014/main" val="2557643145"/>
                    </a:ext>
                  </a:extLst>
                </a:gridCol>
              </a:tblGrid>
              <a:tr h="1027007"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solidFill>
                            <a:srgbClr val="FF0000"/>
                          </a:solidFill>
                        </a:rPr>
                        <a:t>R=50</a:t>
                      </a:r>
                    </a:p>
                    <a:p>
                      <a:pPr algn="ctr"/>
                      <a:r>
                        <a:rPr lang="en-GB" b="1" dirty="0" smtClean="0">
                          <a:solidFill>
                            <a:srgbClr val="FF0000"/>
                          </a:solidFill>
                        </a:rPr>
                        <a:t>G=65</a:t>
                      </a:r>
                    </a:p>
                    <a:p>
                      <a:pPr algn="ctr"/>
                      <a:r>
                        <a:rPr lang="en-GB" b="1" dirty="0" smtClean="0">
                          <a:solidFill>
                            <a:srgbClr val="FF0000"/>
                          </a:solidFill>
                        </a:rPr>
                        <a:t>B=50</a:t>
                      </a:r>
                      <a:endParaRPr lang="en-GB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solidFill>
                            <a:srgbClr val="FF0000"/>
                          </a:solidFill>
                        </a:rPr>
                        <a:t>R=40</a:t>
                      </a:r>
                    </a:p>
                    <a:p>
                      <a:pPr algn="ctr"/>
                      <a:r>
                        <a:rPr lang="en-GB" b="1" dirty="0" smtClean="0">
                          <a:solidFill>
                            <a:srgbClr val="FF0000"/>
                          </a:solidFill>
                        </a:rPr>
                        <a:t>G=40</a:t>
                      </a:r>
                    </a:p>
                    <a:p>
                      <a:pPr algn="ctr"/>
                      <a:r>
                        <a:rPr lang="en-GB" b="1" dirty="0" smtClean="0">
                          <a:solidFill>
                            <a:srgbClr val="FF0000"/>
                          </a:solidFill>
                        </a:rPr>
                        <a:t>B=55</a:t>
                      </a:r>
                      <a:endParaRPr lang="en-GB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solidFill>
                            <a:srgbClr val="FF0000"/>
                          </a:solidFill>
                        </a:rPr>
                        <a:t>R=90</a:t>
                      </a:r>
                    </a:p>
                    <a:p>
                      <a:pPr algn="ctr"/>
                      <a:r>
                        <a:rPr lang="en-GB" b="1" dirty="0" smtClean="0">
                          <a:solidFill>
                            <a:srgbClr val="FF0000"/>
                          </a:solidFill>
                        </a:rPr>
                        <a:t>G=90</a:t>
                      </a:r>
                    </a:p>
                    <a:p>
                      <a:pPr algn="ctr"/>
                      <a:r>
                        <a:rPr lang="en-GB" b="1" dirty="0" smtClean="0">
                          <a:solidFill>
                            <a:srgbClr val="FF0000"/>
                          </a:solidFill>
                        </a:rPr>
                        <a:t>B=90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1259245"/>
                  </a:ext>
                </a:extLst>
              </a:tr>
              <a:tr h="1027007"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solidFill>
                            <a:srgbClr val="00B050"/>
                          </a:solidFill>
                        </a:rPr>
                        <a:t>R=40</a:t>
                      </a:r>
                    </a:p>
                    <a:p>
                      <a:pPr algn="ctr"/>
                      <a:r>
                        <a:rPr lang="en-GB" b="1" dirty="0" smtClean="0">
                          <a:solidFill>
                            <a:srgbClr val="00B050"/>
                          </a:solidFill>
                        </a:rPr>
                        <a:t>G=80</a:t>
                      </a:r>
                    </a:p>
                    <a:p>
                      <a:pPr algn="ctr"/>
                      <a:r>
                        <a:rPr lang="en-GB" b="1" dirty="0" smtClean="0">
                          <a:solidFill>
                            <a:srgbClr val="00B050"/>
                          </a:solidFill>
                        </a:rPr>
                        <a:t>B=30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solidFill>
                            <a:srgbClr val="00B050"/>
                          </a:solidFill>
                        </a:rPr>
                        <a:t>R=50</a:t>
                      </a:r>
                    </a:p>
                    <a:p>
                      <a:pPr algn="ctr"/>
                      <a:r>
                        <a:rPr lang="en-GB" b="1" dirty="0" smtClean="0">
                          <a:solidFill>
                            <a:srgbClr val="00B050"/>
                          </a:solidFill>
                        </a:rPr>
                        <a:t>G=80</a:t>
                      </a:r>
                    </a:p>
                    <a:p>
                      <a:pPr algn="ctr"/>
                      <a:r>
                        <a:rPr lang="en-GB" b="1" dirty="0" smtClean="0">
                          <a:solidFill>
                            <a:srgbClr val="00B050"/>
                          </a:solidFill>
                        </a:rPr>
                        <a:t>B=50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solidFill>
                            <a:srgbClr val="00B050"/>
                          </a:solidFill>
                        </a:rPr>
                        <a:t>R=40</a:t>
                      </a:r>
                    </a:p>
                    <a:p>
                      <a:pPr algn="ctr"/>
                      <a:r>
                        <a:rPr lang="en-GB" b="1" dirty="0" smtClean="0">
                          <a:solidFill>
                            <a:srgbClr val="00B050"/>
                          </a:solidFill>
                        </a:rPr>
                        <a:t>G=90</a:t>
                      </a:r>
                    </a:p>
                    <a:p>
                      <a:pPr algn="ctr"/>
                      <a:r>
                        <a:rPr lang="en-GB" b="1" dirty="0" smtClean="0">
                          <a:solidFill>
                            <a:srgbClr val="00B050"/>
                          </a:solidFill>
                        </a:rPr>
                        <a:t>B=80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3375147"/>
                  </a:ext>
                </a:extLst>
              </a:tr>
              <a:tr h="1027007"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solidFill>
                            <a:srgbClr val="0070C0"/>
                          </a:solidFill>
                        </a:rPr>
                        <a:t>R=80</a:t>
                      </a:r>
                    </a:p>
                    <a:p>
                      <a:pPr algn="ctr"/>
                      <a:r>
                        <a:rPr lang="en-GB" b="1" dirty="0" smtClean="0">
                          <a:solidFill>
                            <a:srgbClr val="0070C0"/>
                          </a:solidFill>
                        </a:rPr>
                        <a:t>G=60</a:t>
                      </a:r>
                    </a:p>
                    <a:p>
                      <a:pPr algn="ctr"/>
                      <a:r>
                        <a:rPr lang="en-GB" b="1" dirty="0" smtClean="0">
                          <a:solidFill>
                            <a:srgbClr val="0070C0"/>
                          </a:solidFill>
                        </a:rPr>
                        <a:t>B=40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solidFill>
                            <a:srgbClr val="0070C0"/>
                          </a:solidFill>
                        </a:rPr>
                        <a:t>R=70</a:t>
                      </a:r>
                    </a:p>
                    <a:p>
                      <a:pPr algn="ctr"/>
                      <a:r>
                        <a:rPr lang="en-GB" b="1" dirty="0" smtClean="0">
                          <a:solidFill>
                            <a:srgbClr val="0070C0"/>
                          </a:solidFill>
                        </a:rPr>
                        <a:t>G=70</a:t>
                      </a:r>
                    </a:p>
                    <a:p>
                      <a:pPr algn="ctr"/>
                      <a:r>
                        <a:rPr lang="en-GB" b="1" dirty="0" smtClean="0">
                          <a:solidFill>
                            <a:srgbClr val="0070C0"/>
                          </a:solidFill>
                        </a:rPr>
                        <a:t>B=70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solidFill>
                            <a:srgbClr val="0070C0"/>
                          </a:solidFill>
                        </a:rPr>
                        <a:t>R=80</a:t>
                      </a:r>
                    </a:p>
                    <a:p>
                      <a:pPr algn="ctr"/>
                      <a:r>
                        <a:rPr lang="en-GB" b="1" dirty="0" smtClean="0">
                          <a:solidFill>
                            <a:srgbClr val="0070C0"/>
                          </a:solidFill>
                        </a:rPr>
                        <a:t>G=90</a:t>
                      </a:r>
                    </a:p>
                    <a:p>
                      <a:pPr algn="ctr"/>
                      <a:r>
                        <a:rPr lang="en-GB" b="1" dirty="0" smtClean="0">
                          <a:solidFill>
                            <a:srgbClr val="0070C0"/>
                          </a:solidFill>
                        </a:rPr>
                        <a:t>B=70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2626885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6718301" y="2379980"/>
          <a:ext cx="3314700" cy="2484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4900">
                  <a:extLst>
                    <a:ext uri="{9D8B030D-6E8A-4147-A177-3AD203B41FA5}">
                      <a16:colId xmlns:a16="http://schemas.microsoft.com/office/drawing/2014/main" val="2252153098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3563644958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4241010905"/>
                    </a:ext>
                  </a:extLst>
                </a:gridCol>
              </a:tblGrid>
              <a:tr h="8280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55</a:t>
                      </a:r>
                      <a:endParaRPr lang="en-GB" sz="2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5519854"/>
                  </a:ext>
                </a:extLst>
              </a:tr>
              <a:tr h="828040">
                <a:tc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0219165"/>
                  </a:ext>
                </a:extLst>
              </a:tr>
              <a:tr h="828040">
                <a:tc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1542290"/>
                  </a:ext>
                </a:extLst>
              </a:tr>
            </a:tbl>
          </a:graphicData>
        </a:graphic>
      </p:graphicFrame>
      <p:cxnSp>
        <p:nvCxnSpPr>
          <p:cNvPr id="16" name="Straight Connector 15"/>
          <p:cNvCxnSpPr/>
          <p:nvPr/>
        </p:nvCxnSpPr>
        <p:spPr>
          <a:xfrm>
            <a:off x="2133600" y="1168400"/>
            <a:ext cx="50673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133600" y="1168400"/>
            <a:ext cx="0" cy="12115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200900" y="1168400"/>
            <a:ext cx="0" cy="12115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438400" y="5689600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Citra </a:t>
            </a:r>
            <a:r>
              <a:rPr lang="en-GB" dirty="0" err="1" smtClean="0"/>
              <a:t>Warna</a:t>
            </a:r>
            <a:endParaRPr lang="en-GB" dirty="0"/>
          </a:p>
        </p:txBody>
      </p:sp>
      <p:sp>
        <p:nvSpPr>
          <p:cNvPr id="29" name="TextBox 28"/>
          <p:cNvSpPr txBox="1"/>
          <p:nvPr/>
        </p:nvSpPr>
        <p:spPr>
          <a:xfrm>
            <a:off x="7785100" y="5091669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Citra Grayscale</a:t>
            </a:r>
            <a:endParaRPr lang="en-GB" dirty="0"/>
          </a:p>
        </p:txBody>
      </p:sp>
      <p:sp>
        <p:nvSpPr>
          <p:cNvPr id="30" name="Rectangle 29"/>
          <p:cNvSpPr/>
          <p:nvPr/>
        </p:nvSpPr>
        <p:spPr>
          <a:xfrm>
            <a:off x="1253583" y="469325"/>
            <a:ext cx="17600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/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113297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 operation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00200"/>
            <a:ext cx="9601200" cy="18796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dirty="0"/>
              <a:t>This operation will generate a negative image as the film (negative) images.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In grayscale images,</a:t>
            </a:r>
            <a:br>
              <a:rPr lang="en-GB" dirty="0"/>
            </a:br>
            <a:r>
              <a:rPr lang="en-GB" dirty="0" smtClean="0"/>
              <a:t>invers </a:t>
            </a:r>
            <a:r>
              <a:rPr lang="en-GB" dirty="0"/>
              <a:t>operation changed the pixel </a:t>
            </a:r>
            <a:r>
              <a:rPr lang="en-GB" dirty="0" err="1"/>
              <a:t>color</a:t>
            </a:r>
            <a:r>
              <a:rPr lang="en-GB" dirty="0"/>
              <a:t> to black and white, and vice versa. Whereas if we see from the histogram, the histogram is a reflection of the negative image of the original image </a:t>
            </a:r>
            <a:r>
              <a:rPr lang="en-GB" dirty="0" smtClean="0"/>
              <a:t>histogram.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98" t="42130" r="15764" b="39908"/>
          <a:stretch/>
        </p:blipFill>
        <p:spPr>
          <a:xfrm>
            <a:off x="2959101" y="3479800"/>
            <a:ext cx="668121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89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27906"/>
            <a:ext cx="8472978" cy="4964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482" y="2040141"/>
            <a:ext cx="1041400" cy="161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7913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77900"/>
          </a:xfrm>
        </p:spPr>
        <p:txBody>
          <a:bodyPr>
            <a:noAutofit/>
          </a:bodyPr>
          <a:lstStyle/>
          <a:p>
            <a:r>
              <a:rPr lang="en-GB" sz="2400" dirty="0"/>
              <a:t>Inverse operation is done by subtracting the pixel intensity values of maximum pixel intensity values.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4900" y="1663700"/>
            <a:ext cx="6104762" cy="8857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71600" y="2962701"/>
            <a:ext cx="7340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/>
              <a:t>So, </a:t>
            </a:r>
            <a:r>
              <a:rPr lang="en-GB" sz="2400" dirty="0"/>
              <a:t>if there is an 8 bit image with 256 levels of intensity the equation to get a negative image </a:t>
            </a:r>
            <a:r>
              <a:rPr lang="en-GB" sz="2400" dirty="0" smtClean="0"/>
              <a:t>is:</a:t>
            </a:r>
            <a:endParaRPr lang="en-GB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00" y="4263914"/>
            <a:ext cx="4942857" cy="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8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27100"/>
          </a:xfrm>
        </p:spPr>
        <p:txBody>
          <a:bodyPr/>
          <a:lstStyle/>
          <a:p>
            <a:r>
              <a:rPr lang="en-GB" dirty="0" smtClean="0"/>
              <a:t>Example: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52600"/>
            <a:ext cx="9601200" cy="76450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 err="1" smtClean="0"/>
              <a:t>Diketahui</a:t>
            </a:r>
            <a:r>
              <a:rPr lang="en-GB" dirty="0" smtClean="0"/>
              <a:t> Citra Grayscale 128 </a:t>
            </a:r>
            <a:r>
              <a:rPr lang="en-GB" dirty="0" err="1" smtClean="0"/>
              <a:t>warna</a:t>
            </a:r>
            <a:r>
              <a:rPr lang="en-GB" dirty="0" smtClean="0"/>
              <a:t> </a:t>
            </a:r>
            <a:r>
              <a:rPr lang="en-GB" dirty="0" err="1" smtClean="0"/>
              <a:t>dgn</a:t>
            </a:r>
            <a:r>
              <a:rPr lang="en-GB" dirty="0" smtClean="0"/>
              <a:t> </a:t>
            </a:r>
            <a:r>
              <a:rPr lang="en-GB" dirty="0" err="1" smtClean="0"/>
              <a:t>ukuran</a:t>
            </a:r>
            <a:r>
              <a:rPr lang="en-GB" dirty="0" smtClean="0"/>
              <a:t> 3 x 3 </a:t>
            </a:r>
            <a:r>
              <a:rPr lang="en-GB" dirty="0" err="1" smtClean="0"/>
              <a:t>px</a:t>
            </a:r>
            <a:r>
              <a:rPr lang="en-GB" dirty="0" smtClean="0"/>
              <a:t> </a:t>
            </a:r>
            <a:r>
              <a:rPr lang="en-GB" dirty="0" err="1" smtClean="0"/>
              <a:t>akan</a:t>
            </a:r>
            <a:r>
              <a:rPr lang="en-GB" dirty="0" smtClean="0"/>
              <a:t> </a:t>
            </a:r>
            <a:r>
              <a:rPr lang="en-GB" dirty="0" err="1" smtClean="0"/>
              <a:t>dilakukan</a:t>
            </a:r>
            <a:r>
              <a:rPr lang="en-GB" dirty="0" smtClean="0"/>
              <a:t> </a:t>
            </a:r>
            <a:r>
              <a:rPr lang="en-GB" dirty="0" err="1" smtClean="0"/>
              <a:t>operasi</a:t>
            </a:r>
            <a:r>
              <a:rPr lang="en-GB" dirty="0" smtClean="0"/>
              <a:t> invers, </a:t>
            </a:r>
            <a:r>
              <a:rPr lang="en-GB" dirty="0" err="1" smtClean="0"/>
              <a:t>maka</a:t>
            </a:r>
            <a:r>
              <a:rPr lang="en-GB" dirty="0" smtClean="0"/>
              <a:t> </a:t>
            </a:r>
            <a:r>
              <a:rPr lang="en-GB" dirty="0" err="1" smtClean="0"/>
              <a:t>perhitungan</a:t>
            </a:r>
            <a:r>
              <a:rPr lang="en-GB" dirty="0" smtClean="0"/>
              <a:t> </a:t>
            </a:r>
            <a:r>
              <a:rPr lang="en-GB" dirty="0" err="1" smtClean="0"/>
              <a:t>fungsi</a:t>
            </a:r>
            <a:r>
              <a:rPr lang="en-GB" dirty="0" smtClean="0"/>
              <a:t> </a:t>
            </a:r>
            <a:r>
              <a:rPr lang="en-GB" dirty="0" err="1" smtClean="0"/>
              <a:t>inversnya</a:t>
            </a:r>
            <a:r>
              <a:rPr lang="en-GB" dirty="0" smtClean="0"/>
              <a:t> </a:t>
            </a:r>
            <a:r>
              <a:rPr lang="en-GB" dirty="0" err="1" smtClean="0"/>
              <a:t>adalah</a:t>
            </a:r>
            <a:r>
              <a:rPr lang="en-GB" dirty="0" smtClean="0"/>
              <a:t>:</a:t>
            </a:r>
          </a:p>
          <a:p>
            <a:pPr marL="0" indent="0">
              <a:buNone/>
            </a:pPr>
            <a:endParaRPr lang="en-GB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920250" y="3368040"/>
          <a:ext cx="2700000" cy="19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092854246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13533283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760744544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40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60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50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3072079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40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50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50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767630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70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30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60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819456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5880100" y="3368040"/>
          <a:ext cx="2700000" cy="1969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72330867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90942424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142179970"/>
                    </a:ext>
                  </a:extLst>
                </a:gridCol>
              </a:tblGrid>
              <a:tr h="67340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87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20188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558944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9462051"/>
                  </a:ext>
                </a:extLst>
              </a:tr>
            </a:tbl>
          </a:graphicData>
        </a:graphic>
      </p:graphicFrame>
      <p:sp>
        <p:nvSpPr>
          <p:cNvPr id="13" name="Freeform 12"/>
          <p:cNvSpPr/>
          <p:nvPr/>
        </p:nvSpPr>
        <p:spPr>
          <a:xfrm>
            <a:off x="2286000" y="2517108"/>
            <a:ext cx="3886200" cy="850932"/>
          </a:xfrm>
          <a:custGeom>
            <a:avLst/>
            <a:gdLst>
              <a:gd name="connsiteX0" fmla="*/ 0 w 3886200"/>
              <a:gd name="connsiteY0" fmla="*/ 825532 h 850932"/>
              <a:gd name="connsiteX1" fmla="*/ 1778000 w 3886200"/>
              <a:gd name="connsiteY1" fmla="*/ 32 h 850932"/>
              <a:gd name="connsiteX2" fmla="*/ 3886200 w 3886200"/>
              <a:gd name="connsiteY2" fmla="*/ 850932 h 850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86200" h="850932">
                <a:moveTo>
                  <a:pt x="0" y="825532"/>
                </a:moveTo>
                <a:cubicBezTo>
                  <a:pt x="565150" y="410665"/>
                  <a:pt x="1130300" y="-4201"/>
                  <a:pt x="1778000" y="32"/>
                </a:cubicBezTo>
                <a:cubicBezTo>
                  <a:pt x="2425700" y="4265"/>
                  <a:pt x="3155950" y="427598"/>
                  <a:pt x="3886200" y="850932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937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Brightness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517650"/>
            <a:ext cx="9601200" cy="13081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256 </a:t>
            </a:r>
            <a:r>
              <a:rPr lang="en-GB" dirty="0" err="1"/>
              <a:t>color</a:t>
            </a:r>
            <a:r>
              <a:rPr lang="en-GB" dirty="0"/>
              <a:t> grayscale image will appear dark when all the components of the </a:t>
            </a:r>
            <a:r>
              <a:rPr lang="en-GB" dirty="0" err="1"/>
              <a:t>color</a:t>
            </a:r>
            <a:r>
              <a:rPr lang="en-GB" dirty="0"/>
              <a:t> close to 0 and will appear bright when approaching 256. To control the </a:t>
            </a:r>
            <a:r>
              <a:rPr lang="en-GB" dirty="0" err="1"/>
              <a:t>color</a:t>
            </a:r>
            <a:r>
              <a:rPr lang="en-GB" dirty="0"/>
              <a:t> values in order to obtain the right image with the desired brightness, the following functions are used: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552" y="2687684"/>
            <a:ext cx="4238095" cy="7333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11300" y="3421017"/>
            <a:ext cx="94615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Where </a:t>
            </a:r>
            <a:endParaRPr lang="en-GB" dirty="0" smtClean="0"/>
          </a:p>
          <a:p>
            <a:r>
              <a:rPr lang="en-GB" b="1" i="1" dirty="0" err="1" smtClean="0"/>
              <a:t>f</a:t>
            </a:r>
            <a:r>
              <a:rPr lang="en-GB" b="1" baseline="-25000" dirty="0" err="1" smtClean="0"/>
              <a:t>o</a:t>
            </a:r>
            <a:r>
              <a:rPr lang="en-GB" dirty="0" smtClean="0"/>
              <a:t> </a:t>
            </a:r>
            <a:r>
              <a:rPr lang="en-GB" dirty="0"/>
              <a:t>is the intensity values (</a:t>
            </a:r>
            <a:r>
              <a:rPr lang="en-GB" dirty="0" err="1"/>
              <a:t>color</a:t>
            </a:r>
            <a:r>
              <a:rPr lang="en-GB" dirty="0"/>
              <a:t>) after surgery brightness function,</a:t>
            </a:r>
            <a:br>
              <a:rPr lang="en-GB" dirty="0"/>
            </a:br>
            <a:r>
              <a:rPr lang="en-GB" b="1" i="1" dirty="0" smtClean="0"/>
              <a:t>f</a:t>
            </a:r>
            <a:r>
              <a:rPr lang="en-GB" dirty="0" smtClean="0"/>
              <a:t>  is </a:t>
            </a:r>
            <a:r>
              <a:rPr lang="en-GB" dirty="0"/>
              <a:t>the intensity values (</a:t>
            </a:r>
            <a:r>
              <a:rPr lang="en-GB" dirty="0" err="1"/>
              <a:t>color</a:t>
            </a:r>
            <a:r>
              <a:rPr lang="en-GB" dirty="0"/>
              <a:t>) before surgery brightness function,</a:t>
            </a:r>
            <a:br>
              <a:rPr lang="en-GB" dirty="0"/>
            </a:br>
            <a:r>
              <a:rPr lang="en-GB" b="1" i="1" dirty="0" smtClean="0"/>
              <a:t>k</a:t>
            </a:r>
            <a:r>
              <a:rPr lang="en-GB" dirty="0" smtClean="0"/>
              <a:t> </a:t>
            </a:r>
            <a:r>
              <a:rPr lang="en-GB" dirty="0"/>
              <a:t>is a constant brightness.</a:t>
            </a:r>
            <a:br>
              <a:rPr lang="en-GB" dirty="0"/>
            </a:br>
            <a:r>
              <a:rPr lang="en-GB" dirty="0"/>
              <a:t>When the </a:t>
            </a:r>
            <a:r>
              <a:rPr lang="en-GB" b="1" i="1" dirty="0"/>
              <a:t>k</a:t>
            </a:r>
            <a:r>
              <a:rPr lang="en-GB" dirty="0"/>
              <a:t> value is positive, the image of the operating result is brighter than the original image.</a:t>
            </a:r>
            <a:br>
              <a:rPr lang="en-GB" dirty="0"/>
            </a:br>
            <a:r>
              <a:rPr lang="en-GB" dirty="0"/>
              <a:t>Conversely, when the value of </a:t>
            </a:r>
            <a:r>
              <a:rPr lang="en-GB" b="1" i="1" dirty="0"/>
              <a:t>k</a:t>
            </a:r>
            <a:r>
              <a:rPr lang="en-GB" dirty="0"/>
              <a:t> is negative, the image of the operating results dimmer than the original image.</a:t>
            </a:r>
            <a:br>
              <a:rPr lang="en-GB" dirty="0"/>
            </a:br>
            <a:r>
              <a:rPr lang="en-GB" dirty="0"/>
              <a:t>For a true </a:t>
            </a:r>
            <a:r>
              <a:rPr lang="en-GB" dirty="0" err="1"/>
              <a:t>color</a:t>
            </a:r>
            <a:r>
              <a:rPr lang="en-GB" dirty="0"/>
              <a:t> image, these functions are applied to each of the </a:t>
            </a:r>
            <a:r>
              <a:rPr lang="en-GB" dirty="0" err="1"/>
              <a:t>colors</a:t>
            </a:r>
            <a:r>
              <a:rPr lang="en-GB" dirty="0"/>
              <a:t> Red, Green, and Blue</a:t>
            </a:r>
          </a:p>
        </p:txBody>
      </p:sp>
    </p:spTree>
    <p:extLst>
      <p:ext uri="{BB962C8B-B14F-4D97-AF65-F5344CB8AC3E}">
        <p14:creationId xmlns:p14="http://schemas.microsoft.com/office/powerpoint/2010/main" val="221284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6200" y="520700"/>
            <a:ext cx="9601200" cy="9398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For a true </a:t>
            </a:r>
            <a:r>
              <a:rPr lang="en-GB" dirty="0" err="1"/>
              <a:t>color</a:t>
            </a:r>
            <a:r>
              <a:rPr lang="en-GB" dirty="0"/>
              <a:t> image, these functions are applied to each of the </a:t>
            </a:r>
            <a:r>
              <a:rPr lang="en-GB" dirty="0" err="1"/>
              <a:t>colors</a:t>
            </a:r>
            <a:r>
              <a:rPr lang="en-GB" dirty="0"/>
              <a:t> Red, Green, and Blue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999" y="1460500"/>
            <a:ext cx="3977545" cy="2425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346200" y="4113937"/>
                <a:ext cx="9436100" cy="22774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2000" dirty="0" smtClean="0"/>
                  <a:t>Where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20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bSup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/>
                  <a:t>(x, y),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sup>
                    </m:sSubSup>
                    <m:r>
                      <a:rPr lang="en-GB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/>
                  <a:t>(x, y</a:t>
                </a:r>
                <a:r>
                  <a:rPr lang="en-GB" sz="2000" dirty="0" smtClean="0"/>
                  <a:t>),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  <m:r>
                      <a:rPr lang="en-GB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/>
                  <a:t>(x, y</a:t>
                </a:r>
                <a:r>
                  <a:rPr lang="en-GB" sz="2000" dirty="0" smtClean="0"/>
                  <a:t>) respectively </a:t>
                </a:r>
                <a:r>
                  <a:rPr lang="en-GB" sz="2000" dirty="0"/>
                  <a:t>the intensity values for the </a:t>
                </a:r>
                <a:r>
                  <a:rPr lang="en-GB" sz="2000" dirty="0" err="1"/>
                  <a:t>color</a:t>
                </a:r>
                <a:r>
                  <a:rPr lang="en-GB" sz="2000" dirty="0"/>
                  <a:t> Red, Green, and Blue after carried out the </a:t>
                </a:r>
                <a:r>
                  <a:rPr lang="en-GB" sz="2000" dirty="0" smtClean="0"/>
                  <a:t>brightness function </a:t>
                </a:r>
                <a:r>
                  <a:rPr lang="en-GB" sz="2000" dirty="0"/>
                  <a:t>operation </a:t>
                </a:r>
                <a:r>
                  <a:rPr lang="en-GB" sz="2000" dirty="0" smtClean="0"/>
                  <a:t>, </a:t>
                </a:r>
              </a:p>
              <a:p>
                <a:endParaRPr lang="en-GB" sz="2000" dirty="0" smtClean="0"/>
              </a:p>
              <a:p>
                <a:r>
                  <a:rPr lang="en-GB" sz="2000" dirty="0" smtClean="0"/>
                  <a:t>while</a:t>
                </a:r>
                <a:r>
                  <a:rPr lang="en-GB" sz="2000" dirty="0"/>
                  <a:t/>
                </a:r>
                <a:br>
                  <a:rPr lang="en-GB" sz="2000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GB" sz="2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bSup>
                    <m:r>
                      <a:rPr lang="en-GB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/>
                  <a:t>(x, y),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𝐺</m:t>
                        </m:r>
                      </m:sup>
                    </m:sSubSup>
                    <m:r>
                      <a:rPr lang="en-GB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/>
                  <a:t>(x, y),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  <m:r>
                      <a:rPr lang="en-GB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/>
                  <a:t>(x, y)</a:t>
                </a:r>
                <a:r>
                  <a:rPr lang="en-GB" sz="2000" dirty="0" smtClean="0"/>
                  <a:t> </a:t>
                </a:r>
                <a:r>
                  <a:rPr lang="en-GB" sz="2000" dirty="0"/>
                  <a:t>respectively are the intensity values for the </a:t>
                </a:r>
                <a:r>
                  <a:rPr lang="en-GB" sz="2000" dirty="0" err="1"/>
                  <a:t>color</a:t>
                </a:r>
                <a:r>
                  <a:rPr lang="en-GB" sz="2000" dirty="0"/>
                  <a:t> Red, Green, and Blue before the brightness function </a:t>
                </a:r>
                <a:r>
                  <a:rPr lang="en-GB" sz="2000" dirty="0" smtClean="0"/>
                  <a:t>operation.</a:t>
                </a:r>
                <a:endParaRPr lang="en-GB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200" y="4113937"/>
                <a:ext cx="9436100" cy="2277418"/>
              </a:xfrm>
              <a:prstGeom prst="rect">
                <a:avLst/>
              </a:prstGeom>
              <a:blipFill>
                <a:blip r:embed="rId3"/>
                <a:stretch>
                  <a:fillRect l="-711" t="-1609" b="-40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68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736600"/>
            <a:ext cx="9601200" cy="5969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800" dirty="0"/>
              <a:t>Effects of the operation of the brightness histogram function is indicated </a:t>
            </a:r>
            <a:r>
              <a:rPr lang="en-GB" sz="2800" dirty="0" smtClean="0"/>
              <a:t>by:</a:t>
            </a:r>
            <a:endParaRPr lang="en-GB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525" y="2120900"/>
            <a:ext cx="836295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4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2355" y="1098549"/>
            <a:ext cx="6639689" cy="501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6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purpose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 smtClean="0"/>
              <a:t>To process image so that the result is more suitable than the original for specific application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15996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1900" y="1424040"/>
            <a:ext cx="9601200" cy="130646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 err="1"/>
              <a:t>Diketahui</a:t>
            </a:r>
            <a:r>
              <a:rPr lang="en-GB" dirty="0"/>
              <a:t> </a:t>
            </a:r>
            <a:r>
              <a:rPr lang="en-GB" dirty="0" err="1"/>
              <a:t>pada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i="1" dirty="0"/>
              <a:t>grayscale 128 </a:t>
            </a:r>
            <a:r>
              <a:rPr lang="en-GB" i="1" dirty="0" err="1"/>
              <a:t>wama</a:t>
            </a:r>
            <a:r>
              <a:rPr lang="en-GB" i="1" dirty="0"/>
              <a:t> </a:t>
            </a:r>
            <a:r>
              <a:rPr lang="en-GB" i="1" dirty="0" err="1"/>
              <a:t>dengan</a:t>
            </a:r>
            <a:r>
              <a:rPr lang="en-GB" i="1" dirty="0"/>
              <a:t> </a:t>
            </a:r>
            <a:r>
              <a:rPr lang="en-GB" i="1" dirty="0" err="1"/>
              <a:t>ukuran</a:t>
            </a:r>
            <a:r>
              <a:rPr lang="en-GB" i="1" dirty="0"/>
              <a:t> </a:t>
            </a:r>
            <a:r>
              <a:rPr lang="en-GB" i="1" dirty="0" smtClean="0"/>
              <a:t>3x3 </a:t>
            </a:r>
            <a:r>
              <a:rPr lang="en-GB" i="1" dirty="0" err="1"/>
              <a:t>piksel</a:t>
            </a:r>
            <a:r>
              <a:rPr lang="en-GB" i="1" dirty="0"/>
              <a:t> </a:t>
            </a:r>
            <a:r>
              <a:rPr lang="en-GB" i="1" dirty="0" err="1"/>
              <a:t>akan</a:t>
            </a:r>
            <a:r>
              <a:rPr lang="en-GB" i="1" dirty="0"/>
              <a:t> </a:t>
            </a:r>
            <a:r>
              <a:rPr lang="en-GB" i="1" dirty="0" err="1"/>
              <a:t>dilakukan</a:t>
            </a:r>
            <a:r>
              <a:rPr lang="en-GB" i="1" dirty="0"/>
              <a:t> </a:t>
            </a:r>
            <a:r>
              <a:rPr lang="en-GB" i="1" dirty="0" err="1" smtClean="0"/>
              <a:t>operasi</a:t>
            </a:r>
            <a:r>
              <a:rPr lang="en-GB" i="1" dirty="0"/>
              <a:t> </a:t>
            </a:r>
            <a:r>
              <a:rPr lang="en-GB" dirty="0" err="1" smtClean="0"/>
              <a:t>kecerahan</a:t>
            </a:r>
            <a:r>
              <a:rPr lang="en-GB" dirty="0" smtClean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konstanta</a:t>
            </a:r>
            <a:r>
              <a:rPr lang="en-GB" dirty="0"/>
              <a:t> </a:t>
            </a:r>
            <a:r>
              <a:rPr lang="en-GB" dirty="0" err="1"/>
              <a:t>kecerahan</a:t>
            </a:r>
            <a:r>
              <a:rPr lang="en-GB" dirty="0"/>
              <a:t> </a:t>
            </a:r>
            <a:r>
              <a:rPr lang="en-GB" i="1" dirty="0"/>
              <a:t>k = </a:t>
            </a:r>
            <a:r>
              <a:rPr lang="en-GB" i="1" dirty="0" smtClean="0"/>
              <a:t>I0</a:t>
            </a:r>
            <a:r>
              <a:rPr lang="en-GB" i="1" dirty="0"/>
              <a:t>. </a:t>
            </a:r>
            <a:r>
              <a:rPr lang="en-GB" i="1" dirty="0" err="1"/>
              <a:t>Perhitungan</a:t>
            </a:r>
            <a:r>
              <a:rPr lang="en-GB" i="1" dirty="0"/>
              <a:t> </a:t>
            </a:r>
            <a:r>
              <a:rPr lang="en-GB" i="1" dirty="0" err="1"/>
              <a:t>fungsi</a:t>
            </a:r>
            <a:r>
              <a:rPr lang="en-GB" i="1" dirty="0"/>
              <a:t> </a:t>
            </a:r>
            <a:r>
              <a:rPr lang="en-GB" i="1" dirty="0" err="1"/>
              <a:t>kecerahan</a:t>
            </a:r>
            <a:r>
              <a:rPr lang="en-GB" i="1" dirty="0"/>
              <a:t> </a:t>
            </a:r>
            <a:r>
              <a:rPr lang="en-GB" i="1" dirty="0" err="1"/>
              <a:t>dilakukan</a:t>
            </a:r>
            <a:r>
              <a:rPr lang="en-GB" i="1" dirty="0"/>
              <a:t> </a:t>
            </a:r>
            <a:r>
              <a:rPr lang="en-GB" i="1" dirty="0" err="1" smtClean="0"/>
              <a:t>sebagai</a:t>
            </a:r>
            <a:r>
              <a:rPr lang="en-GB" i="1" dirty="0" smtClean="0"/>
              <a:t> </a:t>
            </a:r>
            <a:r>
              <a:rPr lang="en-GB" dirty="0" err="1" smtClean="0"/>
              <a:t>berikut</a:t>
            </a:r>
            <a:r>
              <a:rPr lang="en-GB" dirty="0" smtClean="0"/>
              <a:t>:</a:t>
            </a:r>
            <a:r>
              <a:rPr lang="fi-FI" dirty="0" smtClean="0"/>
              <a:t>. </a:t>
            </a: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920250" y="3368040"/>
          <a:ext cx="2700000" cy="19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092854246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13533283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760744544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40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60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50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3072079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40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50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50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767630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70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30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60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819456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5880100" y="3368040"/>
          <a:ext cx="2700000" cy="1969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72330867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90942424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142179970"/>
                    </a:ext>
                  </a:extLst>
                </a:gridCol>
              </a:tblGrid>
              <a:tr h="67340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50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20188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558944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9462051"/>
                  </a:ext>
                </a:extLst>
              </a:tr>
            </a:tbl>
          </a:graphicData>
        </a:graphic>
      </p:graphicFrame>
      <p:sp>
        <p:nvSpPr>
          <p:cNvPr id="6" name="Freeform 5"/>
          <p:cNvSpPr/>
          <p:nvPr/>
        </p:nvSpPr>
        <p:spPr>
          <a:xfrm>
            <a:off x="2286000" y="2517108"/>
            <a:ext cx="3886200" cy="850932"/>
          </a:xfrm>
          <a:custGeom>
            <a:avLst/>
            <a:gdLst>
              <a:gd name="connsiteX0" fmla="*/ 0 w 3886200"/>
              <a:gd name="connsiteY0" fmla="*/ 825532 h 850932"/>
              <a:gd name="connsiteX1" fmla="*/ 1778000 w 3886200"/>
              <a:gd name="connsiteY1" fmla="*/ 32 h 850932"/>
              <a:gd name="connsiteX2" fmla="*/ 3886200 w 3886200"/>
              <a:gd name="connsiteY2" fmla="*/ 850932 h 850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86200" h="850932">
                <a:moveTo>
                  <a:pt x="0" y="825532"/>
                </a:moveTo>
                <a:cubicBezTo>
                  <a:pt x="565150" y="410665"/>
                  <a:pt x="1130300" y="-4201"/>
                  <a:pt x="1778000" y="32"/>
                </a:cubicBezTo>
                <a:cubicBezTo>
                  <a:pt x="2425700" y="4265"/>
                  <a:pt x="3155950" y="427598"/>
                  <a:pt x="3886200" y="850932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422400" y="674708"/>
            <a:ext cx="19583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/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325178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1" dirty="0"/>
              <a:t>Contrast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536700"/>
            <a:ext cx="9601200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/>
              <a:t>Contrast is the degree of spread of pixels into the </a:t>
            </a:r>
            <a:r>
              <a:rPr lang="en-GB" sz="2800" dirty="0" err="1"/>
              <a:t>color</a:t>
            </a:r>
            <a:r>
              <a:rPr lang="en-GB" sz="2800" dirty="0"/>
              <a:t> intensity.</a:t>
            </a:r>
          </a:p>
        </p:txBody>
      </p:sp>
      <p:pic>
        <p:nvPicPr>
          <p:cNvPr id="5122" name="Picture 2" descr="https://micro.magnet.fsu.edu/primer/digitalimaging/images/basicproperties/digitalimagesfigure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58"/>
          <a:stretch/>
        </p:blipFill>
        <p:spPr bwMode="auto">
          <a:xfrm>
            <a:off x="2809875" y="2429465"/>
            <a:ext cx="5686425" cy="381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79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4400"/>
          </a:xfrm>
        </p:spPr>
        <p:txBody>
          <a:bodyPr/>
          <a:lstStyle/>
          <a:p>
            <a:r>
              <a:rPr lang="en-GB" dirty="0"/>
              <a:t>Citra </a:t>
            </a:r>
            <a:r>
              <a:rPr lang="en-GB" dirty="0" err="1"/>
              <a:t>kontras</a:t>
            </a:r>
            <a:r>
              <a:rPr lang="en-GB" dirty="0"/>
              <a:t> </a:t>
            </a:r>
            <a:r>
              <a:rPr lang="en-GB" dirty="0" err="1" smtClean="0"/>
              <a:t>rendah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00200"/>
            <a:ext cx="9601200" cy="20701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 smtClean="0"/>
              <a:t>Citra </a:t>
            </a:r>
            <a:r>
              <a:rPr lang="en-GB" dirty="0"/>
              <a:t>yang </a:t>
            </a:r>
            <a:r>
              <a:rPr lang="en-GB" dirty="0" err="1"/>
              <a:t>memiliki</a:t>
            </a:r>
            <a:r>
              <a:rPr lang="en-GB" dirty="0"/>
              <a:t> </a:t>
            </a:r>
            <a:r>
              <a:rPr lang="en-GB" dirty="0" err="1"/>
              <a:t>kontras</a:t>
            </a:r>
            <a:r>
              <a:rPr lang="en-GB" dirty="0"/>
              <a:t> </a:t>
            </a:r>
            <a:r>
              <a:rPr lang="en-GB" dirty="0" err="1"/>
              <a:t>rendah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terjadi</a:t>
            </a:r>
            <a:r>
              <a:rPr lang="en-GB" dirty="0"/>
              <a:t> </a:t>
            </a:r>
            <a:r>
              <a:rPr lang="en-GB" dirty="0" err="1"/>
              <a:t>karena</a:t>
            </a:r>
            <a:r>
              <a:rPr lang="en-GB" dirty="0"/>
              <a:t> </a:t>
            </a:r>
            <a:r>
              <a:rPr lang="en-GB" dirty="0" err="1"/>
              <a:t>kurangnya</a:t>
            </a:r>
            <a:r>
              <a:rPr lang="en-GB" dirty="0"/>
              <a:t> </a:t>
            </a:r>
            <a:r>
              <a:rPr lang="en-GB" dirty="0" err="1"/>
              <a:t>pencahayaan</a:t>
            </a:r>
            <a:r>
              <a:rPr lang="en-GB" dirty="0"/>
              <a:t>, </a:t>
            </a:r>
            <a:r>
              <a:rPr lang="en-GB" dirty="0" err="1"/>
              <a:t>kurangnya</a:t>
            </a:r>
            <a:r>
              <a:rPr lang="en-GB" dirty="0"/>
              <a:t> </a:t>
            </a:r>
            <a:r>
              <a:rPr lang="en-GB" dirty="0" err="1" smtClean="0"/>
              <a:t>bidang</a:t>
            </a:r>
            <a:r>
              <a:rPr lang="en-GB" dirty="0" smtClean="0"/>
              <a:t> </a:t>
            </a:r>
            <a:r>
              <a:rPr lang="en-GB" dirty="0" err="1"/>
              <a:t>dinamika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sensor </a:t>
            </a:r>
            <a:r>
              <a:rPr lang="en-GB" dirty="0" err="1"/>
              <a:t>citra</a:t>
            </a:r>
            <a:r>
              <a:rPr lang="en-GB" dirty="0"/>
              <a:t>,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kesalahan</a:t>
            </a:r>
            <a:r>
              <a:rPr lang="en-GB" dirty="0"/>
              <a:t> setting </a:t>
            </a:r>
            <a:r>
              <a:rPr lang="en-GB" dirty="0" err="1"/>
              <a:t>pembuka</a:t>
            </a:r>
            <a:r>
              <a:rPr lang="en-GB" dirty="0"/>
              <a:t> </a:t>
            </a:r>
            <a:r>
              <a:rPr lang="en-GB" dirty="0" err="1"/>
              <a:t>lensa</a:t>
            </a:r>
            <a:r>
              <a:rPr lang="en-GB" dirty="0"/>
              <a:t> </a:t>
            </a:r>
            <a:r>
              <a:rPr lang="en-GB" dirty="0" err="1"/>
              <a:t>pada</a:t>
            </a:r>
            <a:r>
              <a:rPr lang="en-GB" dirty="0"/>
              <a:t> </a:t>
            </a:r>
            <a:r>
              <a:rPr lang="en-GB" dirty="0" err="1" smtClean="0"/>
              <a:t>saat</a:t>
            </a:r>
            <a:r>
              <a:rPr lang="en-GB" dirty="0" smtClean="0"/>
              <a:t> </a:t>
            </a:r>
            <a:r>
              <a:rPr lang="en-GB" dirty="0" err="1" smtClean="0"/>
              <a:t>pengambilan</a:t>
            </a:r>
            <a:r>
              <a:rPr lang="en-GB" dirty="0" smtClean="0"/>
              <a:t> </a:t>
            </a:r>
            <a:r>
              <a:rPr lang="en-GB" dirty="0" err="1"/>
              <a:t>citra</a:t>
            </a:r>
            <a:r>
              <a:rPr lang="en-GB" dirty="0"/>
              <a:t>. Citra </a:t>
            </a:r>
            <a:r>
              <a:rPr lang="en-GB" dirty="0" err="1"/>
              <a:t>ini</a:t>
            </a:r>
            <a:r>
              <a:rPr lang="en-GB" dirty="0"/>
              <a:t> </a:t>
            </a:r>
            <a:r>
              <a:rPr lang="en-GB" dirty="0" err="1"/>
              <a:t>memiliki</a:t>
            </a:r>
            <a:r>
              <a:rPr lang="en-GB" dirty="0"/>
              <a:t> </a:t>
            </a:r>
            <a:r>
              <a:rPr lang="en-GB" dirty="0" err="1"/>
              <a:t>kurva</a:t>
            </a:r>
            <a:r>
              <a:rPr lang="en-GB" dirty="0"/>
              <a:t> histogram yang </a:t>
            </a:r>
            <a:r>
              <a:rPr lang="en-GB" dirty="0" err="1"/>
              <a:t>sempit</a:t>
            </a:r>
            <a:r>
              <a:rPr lang="en-GB" dirty="0"/>
              <a:t> (</a:t>
            </a:r>
            <a:r>
              <a:rPr lang="en-GB" dirty="0" err="1"/>
              <a:t>tepi</a:t>
            </a:r>
            <a:r>
              <a:rPr lang="en-GB" dirty="0"/>
              <a:t> paling </a:t>
            </a:r>
            <a:r>
              <a:rPr lang="en-GB" dirty="0" err="1" smtClean="0"/>
              <a:t>kanan</a:t>
            </a:r>
            <a:r>
              <a:rPr lang="en-GB" dirty="0" smtClean="0"/>
              <a:t> </a:t>
            </a:r>
            <a:r>
              <a:rPr lang="en-GB" dirty="0" err="1" smtClean="0"/>
              <a:t>berdekatan</a:t>
            </a:r>
            <a:r>
              <a:rPr lang="en-GB" dirty="0" smtClean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tepi</a:t>
            </a:r>
            <a:r>
              <a:rPr lang="en-GB" dirty="0"/>
              <a:t> paling </a:t>
            </a:r>
            <a:r>
              <a:rPr lang="en-GB" dirty="0" err="1"/>
              <a:t>kiri</a:t>
            </a:r>
            <a:r>
              <a:rPr lang="en-GB" dirty="0"/>
              <a:t>). </a:t>
            </a:r>
            <a:endParaRPr lang="en-GB" dirty="0" smtClean="0"/>
          </a:p>
          <a:p>
            <a:pPr marL="0" indent="0">
              <a:buNone/>
            </a:pPr>
            <a:r>
              <a:rPr lang="en-GB" dirty="0" err="1" smtClean="0"/>
              <a:t>Akibatnya</a:t>
            </a:r>
            <a:r>
              <a:rPr lang="en-GB" dirty="0" smtClean="0"/>
              <a:t> </a:t>
            </a:r>
            <a:r>
              <a:rPr lang="en-GB" dirty="0" err="1"/>
              <a:t>sebaran</a:t>
            </a:r>
            <a:r>
              <a:rPr lang="en-GB" dirty="0"/>
              <a:t> </a:t>
            </a:r>
            <a:r>
              <a:rPr lang="en-GB" dirty="0" err="1"/>
              <a:t>intensitas</a:t>
            </a:r>
            <a:r>
              <a:rPr lang="en-GB" dirty="0"/>
              <a:t> </a:t>
            </a:r>
            <a:r>
              <a:rPr lang="en-GB" dirty="0" err="1"/>
              <a:t>terang</a:t>
            </a:r>
            <a:r>
              <a:rPr lang="en-GB" dirty="0"/>
              <a:t>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intensitas</a:t>
            </a:r>
            <a:r>
              <a:rPr lang="en-GB" dirty="0"/>
              <a:t> </a:t>
            </a:r>
            <a:r>
              <a:rPr lang="en-GB" dirty="0" err="1" smtClean="0"/>
              <a:t>gelap</a:t>
            </a:r>
            <a:r>
              <a:rPr lang="en-GB" dirty="0" smtClean="0"/>
              <a:t> </a:t>
            </a:r>
            <a:r>
              <a:rPr lang="en-GB" dirty="0" err="1" smtClean="0"/>
              <a:t>tidak</a:t>
            </a:r>
            <a:r>
              <a:rPr lang="en-GB" dirty="0" smtClean="0"/>
              <a:t> </a:t>
            </a:r>
            <a:r>
              <a:rPr lang="en-GB" dirty="0" err="1"/>
              <a:t>merata</a:t>
            </a:r>
            <a:r>
              <a:rPr lang="en-GB" dirty="0"/>
              <a:t>. </a:t>
            </a:r>
            <a:r>
              <a:rPr lang="en-GB" dirty="0" err="1"/>
              <a:t>lni</a:t>
            </a:r>
            <a:r>
              <a:rPr lang="en-GB" dirty="0"/>
              <a:t> </a:t>
            </a:r>
            <a:r>
              <a:rPr lang="en-GB" dirty="0" err="1"/>
              <a:t>berarti</a:t>
            </a:r>
            <a:r>
              <a:rPr lang="en-GB" dirty="0"/>
              <a:t> </a:t>
            </a:r>
            <a:r>
              <a:rPr lang="en-GB" dirty="0" err="1"/>
              <a:t>titik</a:t>
            </a:r>
            <a:r>
              <a:rPr lang="en-GB" dirty="0"/>
              <a:t> </a:t>
            </a:r>
            <a:r>
              <a:rPr lang="en-GB" dirty="0" err="1"/>
              <a:t>tergelap</a:t>
            </a:r>
            <a:r>
              <a:rPr lang="en-GB" dirty="0"/>
              <a:t>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tersebut</a:t>
            </a:r>
            <a:r>
              <a:rPr lang="en-GB" dirty="0"/>
              <a:t>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mencapai</a:t>
            </a:r>
            <a:r>
              <a:rPr lang="en-GB" dirty="0"/>
              <a:t> </a:t>
            </a:r>
            <a:r>
              <a:rPr lang="en-GB" dirty="0" err="1"/>
              <a:t>hitam</a:t>
            </a:r>
            <a:r>
              <a:rPr lang="en-GB" dirty="0"/>
              <a:t> </a:t>
            </a:r>
            <a:r>
              <a:rPr lang="en-GB" dirty="0" err="1"/>
              <a:t>pekat</a:t>
            </a:r>
            <a:r>
              <a:rPr lang="en-GB" dirty="0"/>
              <a:t> </a:t>
            </a:r>
            <a:r>
              <a:rPr lang="en-GB" dirty="0" err="1"/>
              <a:t>dan</a:t>
            </a:r>
            <a:r>
              <a:rPr lang="en-GB" dirty="0"/>
              <a:t> </a:t>
            </a:r>
            <a:r>
              <a:rPr lang="en-GB" dirty="0" err="1" smtClean="0"/>
              <a:t>titik</a:t>
            </a:r>
            <a:r>
              <a:rPr lang="en-GB" dirty="0" smtClean="0"/>
              <a:t> </a:t>
            </a:r>
            <a:r>
              <a:rPr lang="en-GB" dirty="0"/>
              <a:t>paling </a:t>
            </a:r>
            <a:r>
              <a:rPr lang="en-GB" dirty="0" err="1"/>
              <a:t>terang</a:t>
            </a:r>
            <a:r>
              <a:rPr lang="en-GB" dirty="0"/>
              <a:t>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mencapai</a:t>
            </a:r>
            <a:r>
              <a:rPr lang="en-GB" dirty="0"/>
              <a:t> </a:t>
            </a:r>
            <a:r>
              <a:rPr lang="en-GB" dirty="0" err="1"/>
              <a:t>berwama</a:t>
            </a:r>
            <a:r>
              <a:rPr lang="en-GB" dirty="0"/>
              <a:t> </a:t>
            </a:r>
            <a:r>
              <a:rPr lang="en-GB" dirty="0" err="1"/>
              <a:t>putih</a:t>
            </a:r>
            <a:r>
              <a:rPr lang="en-GB" dirty="0"/>
              <a:t> </a:t>
            </a:r>
            <a:r>
              <a:rPr lang="en-GB" dirty="0" err="1"/>
              <a:t>cemerlang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0" y="3670300"/>
            <a:ext cx="6667052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5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12800"/>
          </a:xfrm>
        </p:spPr>
        <p:txBody>
          <a:bodyPr/>
          <a:lstStyle/>
          <a:p>
            <a:r>
              <a:rPr lang="en-GB" dirty="0"/>
              <a:t>Citra </a:t>
            </a:r>
            <a:r>
              <a:rPr lang="en-GB" dirty="0" err="1"/>
              <a:t>kontras</a:t>
            </a:r>
            <a:r>
              <a:rPr lang="en-GB" dirty="0"/>
              <a:t> </a:t>
            </a:r>
            <a:r>
              <a:rPr lang="en-GB" dirty="0" smtClean="0"/>
              <a:t>normal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98600"/>
            <a:ext cx="9601200" cy="965200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Citra </a:t>
            </a:r>
            <a:r>
              <a:rPr lang="en-GB" dirty="0" err="1"/>
              <a:t>memiliki</a:t>
            </a:r>
            <a:r>
              <a:rPr lang="en-GB" dirty="0"/>
              <a:t> </a:t>
            </a:r>
            <a:r>
              <a:rPr lang="en-GB" dirty="0" err="1"/>
              <a:t>kontras</a:t>
            </a:r>
            <a:r>
              <a:rPr lang="en-GB" dirty="0"/>
              <a:t> normal </a:t>
            </a:r>
            <a:r>
              <a:rPr lang="en-GB" dirty="0" err="1"/>
              <a:t>bila</a:t>
            </a:r>
            <a:r>
              <a:rPr lang="en-GB" dirty="0"/>
              <a:t> </a:t>
            </a:r>
            <a:r>
              <a:rPr lang="en-GB" dirty="0" err="1"/>
              <a:t>lebar</a:t>
            </a:r>
            <a:r>
              <a:rPr lang="en-GB" dirty="0"/>
              <a:t> </a:t>
            </a:r>
            <a:r>
              <a:rPr lang="en-GB" dirty="0" err="1"/>
              <a:t>kurva</a:t>
            </a:r>
            <a:r>
              <a:rPr lang="en-GB" dirty="0"/>
              <a:t> histogram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terlalu</a:t>
            </a:r>
            <a:r>
              <a:rPr lang="en-GB" dirty="0"/>
              <a:t> </a:t>
            </a:r>
            <a:r>
              <a:rPr lang="en-GB" dirty="0" err="1"/>
              <a:t>sempit</a:t>
            </a:r>
            <a:r>
              <a:rPr lang="en-GB" dirty="0"/>
              <a:t> </a:t>
            </a:r>
            <a:r>
              <a:rPr lang="en-GB" dirty="0" err="1"/>
              <a:t>dan</a:t>
            </a:r>
            <a:r>
              <a:rPr lang="en-GB" dirty="0"/>
              <a:t>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 smtClean="0"/>
              <a:t>terlalu</a:t>
            </a:r>
            <a:r>
              <a:rPr lang="en-GB" dirty="0" smtClean="0"/>
              <a:t> </a:t>
            </a:r>
            <a:r>
              <a:rPr lang="en-GB" dirty="0" err="1"/>
              <a:t>melebar</a:t>
            </a:r>
            <a:r>
              <a:rPr lang="en-GB" dirty="0"/>
              <a:t>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199" y="2960687"/>
            <a:ext cx="6507687" cy="251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59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8200"/>
          </a:xfrm>
        </p:spPr>
        <p:txBody>
          <a:bodyPr/>
          <a:lstStyle/>
          <a:p>
            <a:r>
              <a:rPr lang="en-GB" dirty="0"/>
              <a:t>Citra </a:t>
            </a:r>
            <a:r>
              <a:rPr lang="en-GB" dirty="0" err="1"/>
              <a:t>kontras</a:t>
            </a:r>
            <a:r>
              <a:rPr lang="en-GB" dirty="0"/>
              <a:t> </a:t>
            </a:r>
            <a:r>
              <a:rPr lang="en-GB" dirty="0" err="1"/>
              <a:t>tinggi</a:t>
            </a:r>
            <a:r>
              <a:rPr lang="en-GB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52600"/>
            <a:ext cx="9601200" cy="11811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sv-SE" dirty="0" smtClean="0"/>
              <a:t>Citra </a:t>
            </a:r>
            <a:r>
              <a:rPr lang="sv-SE" dirty="0"/>
              <a:t>dikatakan memiliki kontras tinggi bila merniliki kurva histogram yang terlalu L</a:t>
            </a:r>
            <a:r>
              <a:rPr lang="sv-SE" dirty="0" smtClean="0"/>
              <a:t>ebar. </a:t>
            </a:r>
          </a:p>
          <a:p>
            <a:pPr marL="0" indent="0">
              <a:buNone/>
            </a:pPr>
            <a:r>
              <a:rPr lang="en-GB" dirty="0" err="1" smtClean="0"/>
              <a:t>Akibatnya</a:t>
            </a:r>
            <a:r>
              <a:rPr lang="en-GB" dirty="0" smtClean="0"/>
              <a:t> </a:t>
            </a:r>
            <a:r>
              <a:rPr lang="en-GB" dirty="0" err="1"/>
              <a:t>sebaran</a:t>
            </a:r>
            <a:r>
              <a:rPr lang="en-GB" dirty="0"/>
              <a:t> </a:t>
            </a:r>
            <a:r>
              <a:rPr lang="en-GB" dirty="0" err="1"/>
              <a:t>intensitas</a:t>
            </a:r>
            <a:r>
              <a:rPr lang="en-GB" dirty="0"/>
              <a:t> </a:t>
            </a:r>
            <a:r>
              <a:rPr lang="en-GB" dirty="0" err="1"/>
              <a:t>terang</a:t>
            </a:r>
            <a:r>
              <a:rPr lang="en-GB" dirty="0"/>
              <a:t> </a:t>
            </a:r>
            <a:r>
              <a:rPr lang="en-GB" dirty="0" err="1"/>
              <a:t>dan</a:t>
            </a:r>
            <a:r>
              <a:rPr lang="en-GB" dirty="0"/>
              <a:t> </a:t>
            </a:r>
            <a:r>
              <a:rPr lang="en-GB" dirty="0" err="1"/>
              <a:t>gelap</a:t>
            </a:r>
            <a:r>
              <a:rPr lang="en-GB" dirty="0"/>
              <a:t> </a:t>
            </a:r>
            <a:r>
              <a:rPr lang="en-GB" dirty="0" err="1"/>
              <a:t>merata</a:t>
            </a:r>
            <a:r>
              <a:rPr lang="en-GB" dirty="0"/>
              <a:t> </a:t>
            </a:r>
            <a:r>
              <a:rPr lang="en-GB" dirty="0" err="1"/>
              <a:t>ke</a:t>
            </a:r>
            <a:r>
              <a:rPr lang="en-GB" dirty="0"/>
              <a:t> </a:t>
            </a:r>
            <a:r>
              <a:rPr lang="en-GB" dirty="0" err="1"/>
              <a:t>seluruh</a:t>
            </a:r>
            <a:r>
              <a:rPr lang="en-GB" dirty="0"/>
              <a:t> </a:t>
            </a:r>
            <a:r>
              <a:rPr lang="en-GB" dirty="0" err="1"/>
              <a:t>skala</a:t>
            </a:r>
            <a:r>
              <a:rPr lang="en-GB" dirty="0"/>
              <a:t> </a:t>
            </a:r>
            <a:r>
              <a:rPr lang="en-GB" dirty="0" err="1"/>
              <a:t>intensitas</a:t>
            </a:r>
            <a:r>
              <a:rPr lang="en-GB" dirty="0"/>
              <a:t>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24" y="3957637"/>
            <a:ext cx="6748379" cy="246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4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8400" y="880021"/>
            <a:ext cx="9601200" cy="914400"/>
          </a:xfrm>
        </p:spPr>
        <p:txBody>
          <a:bodyPr/>
          <a:lstStyle/>
          <a:p>
            <a:pPr marL="0" indent="0">
              <a:buNone/>
            </a:pPr>
            <a:r>
              <a:rPr lang="en-GB" dirty="0" err="1" smtClean="0"/>
              <a:t>Fungsi</a:t>
            </a:r>
            <a:r>
              <a:rPr lang="en-GB" dirty="0" smtClean="0"/>
              <a:t> </a:t>
            </a:r>
            <a:r>
              <a:rPr lang="en-GB" dirty="0" err="1"/>
              <a:t>peningkatan</a:t>
            </a:r>
            <a:r>
              <a:rPr lang="en-GB" dirty="0"/>
              <a:t> </a:t>
            </a:r>
            <a:r>
              <a:rPr lang="en-GB" dirty="0" err="1"/>
              <a:t>kontras</a:t>
            </a:r>
            <a:r>
              <a:rPr lang="en-GB" dirty="0"/>
              <a:t> yang </a:t>
            </a:r>
            <a:r>
              <a:rPr lang="en-GB" dirty="0" err="1"/>
              <a:t>pertama</a:t>
            </a:r>
            <a:r>
              <a:rPr lang="en-GB" dirty="0"/>
              <a:t> </a:t>
            </a:r>
            <a:r>
              <a:rPr lang="en-GB" dirty="0" err="1"/>
              <a:t>secara</a:t>
            </a:r>
            <a:r>
              <a:rPr lang="en-GB" dirty="0"/>
              <a:t> </a:t>
            </a:r>
            <a:r>
              <a:rPr lang="en-GB" dirty="0" err="1"/>
              <a:t>matematis</a:t>
            </a:r>
            <a:r>
              <a:rPr lang="en-GB" dirty="0"/>
              <a:t> </a:t>
            </a:r>
            <a:r>
              <a:rPr lang="en-GB" dirty="0" err="1"/>
              <a:t>dituliskan</a:t>
            </a:r>
            <a:r>
              <a:rPr lang="en-GB" dirty="0"/>
              <a:t> </a:t>
            </a:r>
            <a:r>
              <a:rPr lang="en-GB" dirty="0" err="1"/>
              <a:t>sebagai</a:t>
            </a:r>
            <a:r>
              <a:rPr lang="en-GB" dirty="0"/>
              <a:t> </a:t>
            </a:r>
            <a:r>
              <a:rPr lang="en-GB" dirty="0" err="1" smtClean="0"/>
              <a:t>berikut</a:t>
            </a:r>
            <a:r>
              <a:rPr lang="en-GB" dirty="0" smtClean="0"/>
              <a:t>: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168400" y="2964359"/>
            <a:ext cx="7759700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 smtClean="0">
                <a:solidFill>
                  <a:srgbClr val="2A2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Diman</a:t>
            </a:r>
            <a:r>
              <a:rPr lang="en-GB" dirty="0" err="1" smtClean="0">
                <a:solidFill>
                  <a:srgbClr val="423F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dirty="0" smtClean="0">
                <a:solidFill>
                  <a:srgbClr val="423F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r>
              <a:rPr lang="en-GB" b="1" dirty="0" smtClean="0">
                <a:solidFill>
                  <a:srgbClr val="2A2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GB" dirty="0" smtClean="0">
                <a:solidFill>
                  <a:srgbClr val="2A2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rgbClr val="2A2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GB" dirty="0">
                <a:solidFill>
                  <a:srgbClr val="2A2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rgbClr val="2A2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koefisien</a:t>
            </a:r>
            <a:r>
              <a:rPr lang="en-GB" dirty="0">
                <a:solidFill>
                  <a:srgbClr val="2A2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rgbClr val="2A2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penguatan</a:t>
            </a:r>
            <a:r>
              <a:rPr lang="en-GB" dirty="0">
                <a:solidFill>
                  <a:srgbClr val="2A2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rgbClr val="2A2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kontras</a:t>
            </a:r>
            <a:r>
              <a:rPr lang="en-GB" dirty="0">
                <a:solidFill>
                  <a:srgbClr val="2A2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GB" b="1" dirty="0" smtClean="0">
                <a:solidFill>
                  <a:srgbClr val="2A2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GB" dirty="0" err="1">
                <a:solidFill>
                  <a:srgbClr val="2A2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GB" dirty="0">
                <a:solidFill>
                  <a:srgbClr val="2A2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rgbClr val="2A2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GB" dirty="0">
                <a:solidFill>
                  <a:srgbClr val="2A2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i="1" dirty="0">
                <a:solidFill>
                  <a:srgbClr val="2A2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graysc</a:t>
            </a:r>
            <a:r>
              <a:rPr lang="en-GB" sz="2000" i="1" dirty="0">
                <a:solidFill>
                  <a:srgbClr val="423F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sz="2000" i="1" dirty="0">
                <a:solidFill>
                  <a:srgbClr val="2A2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 </a:t>
            </a:r>
            <a:r>
              <a:rPr lang="en-GB" i="1" dirty="0">
                <a:solidFill>
                  <a:srgbClr val="423F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GB" i="1" dirty="0">
                <a:solidFill>
                  <a:srgbClr val="2A2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ang </a:t>
            </a:r>
            <a:r>
              <a:rPr lang="en-GB" i="1" dirty="0" err="1" smtClean="0">
                <a:solidFill>
                  <a:srgbClr val="2A2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dipakai</a:t>
            </a:r>
            <a:r>
              <a:rPr lang="en-GB" i="1" dirty="0" smtClean="0">
                <a:solidFill>
                  <a:srgbClr val="2A2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i="1" dirty="0" err="1" smtClean="0">
                <a:solidFill>
                  <a:srgbClr val="2A2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dirty="0" err="1" smtClean="0">
                <a:solidFill>
                  <a:srgbClr val="2A2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ebagai</a:t>
            </a:r>
            <a:r>
              <a:rPr lang="en-GB" dirty="0" smtClean="0">
                <a:solidFill>
                  <a:srgbClr val="2A2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rgbClr val="423F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dirty="0" err="1">
                <a:solidFill>
                  <a:srgbClr val="2A2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usat</a:t>
            </a:r>
            <a:r>
              <a:rPr lang="en-GB" dirty="0">
                <a:solidFill>
                  <a:srgbClr val="2A2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rgbClr val="2A2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pengkontrasan</a:t>
            </a:r>
            <a:r>
              <a:rPr lang="en-GB" dirty="0" smtClean="0">
                <a:solidFill>
                  <a:srgbClr val="423F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GB" dirty="0" smtClean="0">
                <a:solidFill>
                  <a:srgbClr val="423F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b="1" i="1" dirty="0">
                <a:solidFill>
                  <a:srgbClr val="2A2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sz="1050" b="1" i="1" baseline="-25000" dirty="0" smtClean="0">
                <a:solidFill>
                  <a:srgbClr val="2A2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GB" sz="2000" b="1" i="1" dirty="0" smtClean="0">
                <a:solidFill>
                  <a:srgbClr val="2A2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2000" b="1" i="1" dirty="0" err="1" smtClean="0">
                <a:solidFill>
                  <a:srgbClr val="2A2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GB" sz="2000" b="1" i="1" dirty="0" err="1" smtClean="0">
                <a:solidFill>
                  <a:srgbClr val="423F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GB" sz="2000" b="1" i="1" dirty="0" err="1" smtClean="0">
                <a:solidFill>
                  <a:srgbClr val="2A2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GB" sz="2000" b="1" i="1" dirty="0">
                <a:solidFill>
                  <a:srgbClr val="2A2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GB" sz="2000" i="1" dirty="0">
                <a:solidFill>
                  <a:srgbClr val="2A2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rgbClr val="2A2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GB" dirty="0">
                <a:solidFill>
                  <a:srgbClr val="2A2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rgbClr val="2A2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dirty="0" err="1">
                <a:solidFill>
                  <a:srgbClr val="423F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GB" dirty="0" err="1">
                <a:solidFill>
                  <a:srgbClr val="2A2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tensitas</a:t>
            </a:r>
            <a:r>
              <a:rPr lang="en-GB" dirty="0">
                <a:solidFill>
                  <a:srgbClr val="2A2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rgbClr val="2A2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piksel</a:t>
            </a:r>
            <a:r>
              <a:rPr lang="en-GB" dirty="0">
                <a:solidFill>
                  <a:srgbClr val="2A2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rgbClr val="2A2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citra</a:t>
            </a:r>
            <a:r>
              <a:rPr lang="en-GB" dirty="0">
                <a:solidFill>
                  <a:srgbClr val="2A2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rgbClr val="2A2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hasil</a:t>
            </a:r>
            <a:r>
              <a:rPr lang="en-GB" dirty="0">
                <a:solidFill>
                  <a:srgbClr val="2A2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rgbClr val="2A2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kontra</a:t>
            </a:r>
            <a:r>
              <a:rPr lang="en-GB" dirty="0" err="1">
                <a:solidFill>
                  <a:srgbClr val="423F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dirty="0">
                <a:solidFill>
                  <a:srgbClr val="423F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GB" dirty="0" smtClean="0">
              <a:solidFill>
                <a:srgbClr val="423F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b="1" i="1" dirty="0" smtClean="0">
                <a:solidFill>
                  <a:srgbClr val="2A2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b="1" i="1" baseline="-25000" dirty="0" smtClean="0">
                <a:solidFill>
                  <a:srgbClr val="2A2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b="1" i="1" dirty="0" smtClean="0">
                <a:solidFill>
                  <a:srgbClr val="2A2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b="1" i="1" dirty="0" err="1" smtClean="0">
                <a:solidFill>
                  <a:srgbClr val="2A2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GB" b="1" i="1" dirty="0">
                <a:solidFill>
                  <a:srgbClr val="423F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GB" dirty="0" err="1" smtClean="0">
                <a:solidFill>
                  <a:srgbClr val="2A2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GB" dirty="0" smtClean="0">
                <a:solidFill>
                  <a:srgbClr val="2A2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rgbClr val="2A2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dirty="0" err="1">
                <a:solidFill>
                  <a:srgbClr val="423F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GB" dirty="0" err="1">
                <a:solidFill>
                  <a:srgbClr val="2A2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tensitas</a:t>
            </a:r>
            <a:r>
              <a:rPr lang="en-GB" dirty="0">
                <a:solidFill>
                  <a:srgbClr val="2A2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rgbClr val="2A2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piksel</a:t>
            </a:r>
            <a:r>
              <a:rPr lang="en-GB" dirty="0">
                <a:solidFill>
                  <a:srgbClr val="2A2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rgbClr val="2A2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citra</a:t>
            </a:r>
            <a:r>
              <a:rPr lang="en-GB" dirty="0">
                <a:solidFill>
                  <a:srgbClr val="2A2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 smtClean="0">
                <a:solidFill>
                  <a:srgbClr val="2A2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asal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463" y="1567240"/>
            <a:ext cx="5876637" cy="76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5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25500"/>
          </a:xfrm>
        </p:spPr>
        <p:txBody>
          <a:bodyPr/>
          <a:lstStyle/>
          <a:p>
            <a:r>
              <a:rPr lang="en-GB" dirty="0" smtClean="0"/>
              <a:t>Example: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8900" y="1511300"/>
            <a:ext cx="9601200" cy="3581400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Diketahui</a:t>
            </a:r>
            <a:r>
              <a:rPr lang="en-GB" dirty="0"/>
              <a:t> </a:t>
            </a:r>
            <a:r>
              <a:rPr lang="en-GB" dirty="0" err="1"/>
              <a:t>pada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i="1" dirty="0"/>
              <a:t>grayscale 128 </a:t>
            </a:r>
            <a:r>
              <a:rPr lang="en-GB" i="1" dirty="0" err="1" smtClean="0"/>
              <a:t>warna</a:t>
            </a:r>
            <a:r>
              <a:rPr lang="en-GB" i="1" dirty="0" smtClean="0"/>
              <a:t> </a:t>
            </a:r>
            <a:r>
              <a:rPr lang="en-GB" i="1" dirty="0" err="1"/>
              <a:t>dengan</a:t>
            </a:r>
            <a:r>
              <a:rPr lang="en-GB" i="1" dirty="0"/>
              <a:t> </a:t>
            </a:r>
            <a:r>
              <a:rPr lang="en-GB" i="1" dirty="0" err="1"/>
              <a:t>ukuran</a:t>
            </a:r>
            <a:r>
              <a:rPr lang="en-GB" i="1" dirty="0"/>
              <a:t> 3</a:t>
            </a:r>
            <a:r>
              <a:rPr lang="en-GB" i="1" dirty="0" smtClean="0"/>
              <a:t>x3 </a:t>
            </a:r>
            <a:r>
              <a:rPr lang="en-GB" i="1" dirty="0" err="1"/>
              <a:t>piksel</a:t>
            </a:r>
            <a:r>
              <a:rPr lang="en-GB" i="1" dirty="0"/>
              <a:t> </a:t>
            </a:r>
            <a:r>
              <a:rPr lang="en-GB" i="1" dirty="0" err="1"/>
              <a:t>akan</a:t>
            </a:r>
            <a:r>
              <a:rPr lang="en-GB" i="1" dirty="0"/>
              <a:t> </a:t>
            </a:r>
            <a:r>
              <a:rPr lang="en-GB" i="1" dirty="0" err="1"/>
              <a:t>dilakukan</a:t>
            </a:r>
            <a:r>
              <a:rPr lang="en-GB" i="1" dirty="0"/>
              <a:t> </a:t>
            </a:r>
            <a:r>
              <a:rPr lang="en-GB" i="1" dirty="0" err="1" smtClean="0"/>
              <a:t>operasi</a:t>
            </a:r>
            <a:r>
              <a:rPr lang="en-GB" i="1" dirty="0" smtClean="0"/>
              <a:t> </a:t>
            </a:r>
            <a:r>
              <a:rPr lang="sv-SE" dirty="0" smtClean="0"/>
              <a:t>kontras </a:t>
            </a:r>
            <a:r>
              <a:rPr lang="sv-SE" dirty="0"/>
              <a:t>dengan koefisien penguatan kontras G = 2 dan pusat pengkontrasan P = 50. </a:t>
            </a:r>
            <a:r>
              <a:rPr lang="en-GB" dirty="0" err="1" smtClean="0"/>
              <a:t>Perhitungan</a:t>
            </a:r>
            <a:r>
              <a:rPr lang="en-GB" dirty="0" smtClean="0"/>
              <a:t> </a:t>
            </a:r>
            <a:r>
              <a:rPr lang="en-GB" dirty="0" err="1"/>
              <a:t>fungsi</a:t>
            </a:r>
            <a:r>
              <a:rPr lang="en-GB" dirty="0"/>
              <a:t> </a:t>
            </a:r>
            <a:r>
              <a:rPr lang="en-GB" dirty="0" err="1"/>
              <a:t>kontras</a:t>
            </a:r>
            <a:r>
              <a:rPr lang="en-GB" dirty="0"/>
              <a:t> </a:t>
            </a:r>
            <a:r>
              <a:rPr lang="en-GB" dirty="0" err="1"/>
              <a:t>dilakukan</a:t>
            </a:r>
            <a:r>
              <a:rPr lang="en-GB" dirty="0"/>
              <a:t> </a:t>
            </a:r>
            <a:r>
              <a:rPr lang="en-GB" dirty="0" err="1"/>
              <a:t>sebagai</a:t>
            </a:r>
            <a:r>
              <a:rPr lang="en-GB" dirty="0"/>
              <a:t> </a:t>
            </a:r>
            <a:r>
              <a:rPr lang="en-GB" dirty="0" err="1" smtClean="0"/>
              <a:t>berikut</a:t>
            </a:r>
            <a:r>
              <a:rPr lang="en-GB" dirty="0" smtClean="0"/>
              <a:t>:</a:t>
            </a: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415550" y="3901440"/>
          <a:ext cx="2700000" cy="19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092854246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13533283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760744544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40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60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50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3072079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40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50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50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767630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70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30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60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819456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6375400" y="3901440"/>
          <a:ext cx="2700000" cy="1969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72330867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90942424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142179970"/>
                    </a:ext>
                  </a:extLst>
                </a:gridCol>
              </a:tblGrid>
              <a:tr h="67340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30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20188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558944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9462051"/>
                  </a:ext>
                </a:extLst>
              </a:tr>
            </a:tbl>
          </a:graphicData>
        </a:graphic>
      </p:graphicFrame>
      <p:sp>
        <p:nvSpPr>
          <p:cNvPr id="6" name="Freeform 5"/>
          <p:cNvSpPr/>
          <p:nvPr/>
        </p:nvSpPr>
        <p:spPr>
          <a:xfrm>
            <a:off x="2781300" y="3050508"/>
            <a:ext cx="3886200" cy="850932"/>
          </a:xfrm>
          <a:custGeom>
            <a:avLst/>
            <a:gdLst>
              <a:gd name="connsiteX0" fmla="*/ 0 w 3886200"/>
              <a:gd name="connsiteY0" fmla="*/ 825532 h 850932"/>
              <a:gd name="connsiteX1" fmla="*/ 1778000 w 3886200"/>
              <a:gd name="connsiteY1" fmla="*/ 32 h 850932"/>
              <a:gd name="connsiteX2" fmla="*/ 3886200 w 3886200"/>
              <a:gd name="connsiteY2" fmla="*/ 850932 h 850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86200" h="850932">
                <a:moveTo>
                  <a:pt x="0" y="825532"/>
                </a:moveTo>
                <a:cubicBezTo>
                  <a:pt x="565150" y="410665"/>
                  <a:pt x="1130300" y="-4201"/>
                  <a:pt x="1778000" y="32"/>
                </a:cubicBezTo>
                <a:cubicBezTo>
                  <a:pt x="2425700" y="4265"/>
                  <a:pt x="3155950" y="427598"/>
                  <a:pt x="3886200" y="850932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25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6500" y="1054100"/>
            <a:ext cx="9601200" cy="5461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 err="1" smtClean="0"/>
              <a:t>Fungsi</a:t>
            </a:r>
            <a:r>
              <a:rPr lang="en-GB" sz="2400" dirty="0" smtClean="0"/>
              <a:t> </a:t>
            </a:r>
            <a:r>
              <a:rPr lang="en-GB" sz="2400" dirty="0" err="1"/>
              <a:t>peningkatan</a:t>
            </a:r>
            <a:r>
              <a:rPr lang="en-GB" sz="2400" dirty="0"/>
              <a:t> </a:t>
            </a:r>
            <a:r>
              <a:rPr lang="en-GB" sz="2400" dirty="0" err="1"/>
              <a:t>kontras</a:t>
            </a:r>
            <a:r>
              <a:rPr lang="en-GB" sz="2400" dirty="0"/>
              <a:t> yang </a:t>
            </a:r>
            <a:r>
              <a:rPr lang="en-GB" sz="2400" dirty="0" err="1"/>
              <a:t>kedua</a:t>
            </a:r>
            <a:r>
              <a:rPr lang="en-GB" sz="2400" dirty="0"/>
              <a:t> </a:t>
            </a:r>
            <a:r>
              <a:rPr lang="en-GB" sz="2400" dirty="0" err="1"/>
              <a:t>secara</a:t>
            </a:r>
            <a:r>
              <a:rPr lang="en-GB" sz="2400" dirty="0"/>
              <a:t> </a:t>
            </a:r>
            <a:r>
              <a:rPr lang="en-GB" sz="2400" dirty="0" err="1"/>
              <a:t>matematis</a:t>
            </a:r>
            <a:r>
              <a:rPr lang="en-GB" sz="2400" dirty="0"/>
              <a:t> </a:t>
            </a:r>
            <a:r>
              <a:rPr lang="en-GB" sz="2400" dirty="0" err="1"/>
              <a:t>dituliskan</a:t>
            </a:r>
            <a:r>
              <a:rPr lang="en-GB" sz="2400" dirty="0"/>
              <a:t> </a:t>
            </a:r>
            <a:r>
              <a:rPr lang="en-GB" sz="2400" dirty="0" err="1"/>
              <a:t>sebagai</a:t>
            </a:r>
            <a:r>
              <a:rPr lang="en-GB" sz="2400" dirty="0"/>
              <a:t> </a:t>
            </a:r>
            <a:r>
              <a:rPr lang="en-GB" sz="2400" dirty="0" err="1"/>
              <a:t>berikut</a:t>
            </a:r>
            <a:r>
              <a:rPr lang="en-GB" sz="2400" dirty="0"/>
              <a:t>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149" y="2023646"/>
            <a:ext cx="5211379" cy="1079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06500" y="3526592"/>
            <a:ext cx="64262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sz="2000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GB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20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GB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intensitas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piksel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citra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hasil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kontras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GB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sz="2000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20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GB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intensitas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piksel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citra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asal</a:t>
            </a:r>
            <a:endParaRPr lang="en-GB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intensitas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piksel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yang paling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besar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citra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asal</a:t>
            </a:r>
            <a:endParaRPr lang="en-GB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20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1" dirty="0" err="1" smtClean="0"/>
              <a:t>Thresholding</a:t>
            </a:r>
            <a:r>
              <a:rPr lang="en-GB" b="1" i="1" dirty="0" smtClean="0"/>
              <a:t> (</a:t>
            </a:r>
            <a:r>
              <a:rPr lang="en-GB" b="1" i="1" dirty="0" err="1" smtClean="0"/>
              <a:t>operasi</a:t>
            </a:r>
            <a:r>
              <a:rPr lang="en-GB" b="1" i="1" dirty="0" smtClean="0"/>
              <a:t> </a:t>
            </a:r>
            <a:r>
              <a:rPr lang="en-GB" b="1" i="1" dirty="0" err="1" smtClean="0"/>
              <a:t>ambang</a:t>
            </a:r>
            <a:r>
              <a:rPr lang="en-GB" b="1" i="1" dirty="0" smtClean="0"/>
              <a:t> </a:t>
            </a:r>
            <a:r>
              <a:rPr lang="en-GB" b="1" i="1" dirty="0" err="1" smtClean="0"/>
              <a:t>batas</a:t>
            </a:r>
            <a:r>
              <a:rPr lang="en-GB" b="1" i="1" dirty="0" smtClean="0"/>
              <a:t>)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562100"/>
            <a:ext cx="9601200" cy="3581400"/>
          </a:xfrm>
        </p:spPr>
        <p:txBody>
          <a:bodyPr/>
          <a:lstStyle/>
          <a:p>
            <a:pPr marL="0" indent="0">
              <a:buNone/>
            </a:pPr>
            <a:r>
              <a:rPr lang="nb-NO" dirty="0"/>
              <a:t>Pada operasi ini, nilai piksel yang memenuhi syarat ambang batas dipetakan ke suatu nilai yang dikehendaki. Dalam hal ini syarat ambang batas dan nilai yang dikehendaki disesuaikan dengan kebutuhan</a:t>
            </a:r>
            <a:endParaRPr lang="nb-NO" dirty="0" smtClean="0"/>
          </a:p>
          <a:p>
            <a:pPr marL="0" indent="0">
              <a:buNone/>
            </a:pPr>
            <a:r>
              <a:rPr lang="nb-NO" dirty="0" smtClean="0"/>
              <a:t>Operasi </a:t>
            </a:r>
            <a:r>
              <a:rPr lang="nb-NO" i="1" dirty="0"/>
              <a:t>thresholding yang mempunyai ketentuan berikut: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562" y="3171825"/>
            <a:ext cx="562927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0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3500" y="520700"/>
            <a:ext cx="9601200" cy="10795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 err="1" smtClean="0"/>
              <a:t>Gambar</a:t>
            </a:r>
            <a:r>
              <a:rPr lang="en-GB" dirty="0" smtClean="0"/>
              <a:t> </a:t>
            </a:r>
            <a:r>
              <a:rPr lang="en-GB" dirty="0" err="1" smtClean="0"/>
              <a:t>dibawah</a:t>
            </a:r>
            <a:r>
              <a:rPr lang="en-GB" dirty="0" smtClean="0"/>
              <a:t> </a:t>
            </a:r>
            <a:r>
              <a:rPr lang="en-GB" dirty="0" err="1" smtClean="0"/>
              <a:t>adalah</a:t>
            </a:r>
            <a:r>
              <a:rPr lang="en-GB" dirty="0" smtClean="0"/>
              <a:t> </a:t>
            </a:r>
            <a:r>
              <a:rPr lang="en-GB" dirty="0" err="1"/>
              <a:t>hasil</a:t>
            </a:r>
            <a:r>
              <a:rPr lang="en-GB" dirty="0"/>
              <a:t> </a:t>
            </a:r>
            <a:r>
              <a:rPr lang="en-GB" dirty="0" err="1"/>
              <a:t>percobaan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hitam</a:t>
            </a:r>
            <a:r>
              <a:rPr lang="en-GB" dirty="0"/>
              <a:t> </a:t>
            </a:r>
            <a:r>
              <a:rPr lang="en-GB" dirty="0" err="1"/>
              <a:t>putih</a:t>
            </a:r>
            <a:r>
              <a:rPr lang="en-GB" dirty="0"/>
              <a:t> yang </a:t>
            </a:r>
            <a:r>
              <a:rPr lang="en-GB" dirty="0" err="1"/>
              <a:t>memiliki</a:t>
            </a:r>
            <a:r>
              <a:rPr lang="en-GB" dirty="0"/>
              <a:t> </a:t>
            </a:r>
            <a:r>
              <a:rPr lang="en-GB" i="1" dirty="0"/>
              <a:t>grayscale 256, </a:t>
            </a:r>
            <a:r>
              <a:rPr lang="en-GB" i="1" dirty="0" smtClean="0"/>
              <a:t>yang </a:t>
            </a:r>
            <a:r>
              <a:rPr lang="en-GB" dirty="0" err="1" smtClean="0"/>
              <a:t>dipetakan</a:t>
            </a:r>
            <a:r>
              <a:rPr lang="en-GB" dirty="0" smtClean="0"/>
              <a:t> </a:t>
            </a:r>
            <a:r>
              <a:rPr lang="en-GB" dirty="0" err="1"/>
              <a:t>menjadi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biner</a:t>
            </a:r>
            <a:r>
              <a:rPr lang="en-GB" dirty="0"/>
              <a:t> (</a:t>
            </a:r>
            <a:r>
              <a:rPr lang="en-GB" dirty="0" err="1"/>
              <a:t>hanya</a:t>
            </a:r>
            <a:r>
              <a:rPr lang="en-GB" dirty="0"/>
              <a:t> </a:t>
            </a:r>
            <a:r>
              <a:rPr lang="en-GB" dirty="0" err="1"/>
              <a:t>mempunyai</a:t>
            </a:r>
            <a:r>
              <a:rPr lang="en-GB" dirty="0"/>
              <a:t> 2 </a:t>
            </a:r>
            <a:r>
              <a:rPr lang="en-GB" dirty="0" err="1"/>
              <a:t>wama</a:t>
            </a:r>
            <a:r>
              <a:rPr lang="en-GB" dirty="0"/>
              <a:t> </a:t>
            </a:r>
            <a:r>
              <a:rPr lang="en-GB" dirty="0" err="1"/>
              <a:t>saja</a:t>
            </a:r>
            <a:r>
              <a:rPr lang="en-GB" dirty="0"/>
              <a:t>, </a:t>
            </a:r>
            <a:r>
              <a:rPr lang="en-GB" dirty="0" err="1"/>
              <a:t>yaitu</a:t>
            </a:r>
            <a:r>
              <a:rPr lang="en-GB" dirty="0"/>
              <a:t> </a:t>
            </a:r>
            <a:r>
              <a:rPr lang="en-GB" dirty="0" err="1"/>
              <a:t>hitam</a:t>
            </a:r>
            <a:r>
              <a:rPr lang="en-GB" dirty="0"/>
              <a:t> </a:t>
            </a:r>
            <a:r>
              <a:rPr lang="en-GB" dirty="0" err="1"/>
              <a:t>dan</a:t>
            </a:r>
            <a:r>
              <a:rPr lang="en-GB" dirty="0"/>
              <a:t> </a:t>
            </a:r>
            <a:r>
              <a:rPr lang="en-GB" dirty="0" err="1"/>
              <a:t>putih</a:t>
            </a:r>
            <a:r>
              <a:rPr lang="en-GB" dirty="0"/>
              <a:t>), </a:t>
            </a:r>
            <a:r>
              <a:rPr lang="en-GB" dirty="0" smtClean="0"/>
              <a:t>yang </a:t>
            </a:r>
            <a:r>
              <a:rPr lang="en-GB" dirty="0" err="1" smtClean="0"/>
              <a:t>menggunakan</a:t>
            </a:r>
            <a:r>
              <a:rPr lang="en-GB" dirty="0" smtClean="0"/>
              <a:t> </a:t>
            </a:r>
            <a:r>
              <a:rPr lang="en-GB" dirty="0" err="1"/>
              <a:t>fungsi</a:t>
            </a:r>
            <a:r>
              <a:rPr lang="en-GB" dirty="0"/>
              <a:t> </a:t>
            </a:r>
            <a:r>
              <a:rPr lang="en-GB" dirty="0" err="1" smtClean="0"/>
              <a:t>transformasi</a:t>
            </a:r>
            <a:r>
              <a:rPr lang="en-GB" dirty="0"/>
              <a:t>:</a:t>
            </a:r>
          </a:p>
        </p:txBody>
      </p:sp>
      <p:sp>
        <p:nvSpPr>
          <p:cNvPr id="4" name="Rectangle 3"/>
          <p:cNvSpPr/>
          <p:nvPr/>
        </p:nvSpPr>
        <p:spPr>
          <a:xfrm>
            <a:off x="1333500" y="2480726"/>
            <a:ext cx="7721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solidFill>
                  <a:srgbClr val="292332"/>
                </a:solidFill>
              </a:rPr>
              <a:t>Hasilnya</a:t>
            </a:r>
            <a:r>
              <a:rPr lang="en-GB" sz="2000" dirty="0">
                <a:solidFill>
                  <a:srgbClr val="292332"/>
                </a:solidFill>
              </a:rPr>
              <a:t>, </a:t>
            </a:r>
            <a:r>
              <a:rPr lang="en-GB" sz="2000" dirty="0" err="1">
                <a:solidFill>
                  <a:srgbClr val="292332"/>
                </a:solidFill>
              </a:rPr>
              <a:t>piksel-piksel</a:t>
            </a:r>
            <a:r>
              <a:rPr lang="en-GB" sz="2000" dirty="0">
                <a:solidFill>
                  <a:srgbClr val="292332"/>
                </a:solidFill>
              </a:rPr>
              <a:t> yang </a:t>
            </a:r>
            <a:r>
              <a:rPr lang="en-GB" sz="2000" dirty="0" err="1">
                <a:solidFill>
                  <a:srgbClr val="292332"/>
                </a:solidFill>
              </a:rPr>
              <a:t>nilai</a:t>
            </a:r>
            <a:r>
              <a:rPr lang="en-GB" sz="2000" dirty="0">
                <a:solidFill>
                  <a:srgbClr val="292332"/>
                </a:solidFill>
              </a:rPr>
              <a:t> </a:t>
            </a:r>
            <a:r>
              <a:rPr lang="en-GB" sz="2000" dirty="0" err="1">
                <a:solidFill>
                  <a:srgbClr val="292332"/>
                </a:solidFill>
              </a:rPr>
              <a:t>intensitasnya</a:t>
            </a:r>
            <a:r>
              <a:rPr lang="en-GB" sz="2000" dirty="0">
                <a:solidFill>
                  <a:srgbClr val="292332"/>
                </a:solidFill>
              </a:rPr>
              <a:t> d</a:t>
            </a:r>
            <a:r>
              <a:rPr lang="en-GB" sz="2000" dirty="0">
                <a:solidFill>
                  <a:srgbClr val="413F49"/>
                </a:solidFill>
              </a:rPr>
              <a:t>i </a:t>
            </a:r>
            <a:r>
              <a:rPr lang="en-GB" sz="2000" dirty="0" err="1">
                <a:solidFill>
                  <a:srgbClr val="292332"/>
                </a:solidFill>
              </a:rPr>
              <a:t>bawah</a:t>
            </a:r>
            <a:r>
              <a:rPr lang="en-GB" sz="2000" dirty="0">
                <a:solidFill>
                  <a:srgbClr val="292332"/>
                </a:solidFill>
              </a:rPr>
              <a:t> 128 </a:t>
            </a:r>
            <a:r>
              <a:rPr lang="en-GB" sz="2000" dirty="0" err="1">
                <a:solidFill>
                  <a:srgbClr val="292332"/>
                </a:solidFill>
              </a:rPr>
              <a:t>diubah</a:t>
            </a:r>
            <a:r>
              <a:rPr lang="en-GB" sz="2000" dirty="0">
                <a:solidFill>
                  <a:srgbClr val="292332"/>
                </a:solidFill>
              </a:rPr>
              <a:t> </a:t>
            </a:r>
            <a:r>
              <a:rPr lang="en-GB" sz="2000" dirty="0" err="1">
                <a:solidFill>
                  <a:srgbClr val="292332"/>
                </a:solidFill>
              </a:rPr>
              <a:t>menjadi</a:t>
            </a:r>
            <a:r>
              <a:rPr lang="en-GB" sz="2000" dirty="0">
                <a:solidFill>
                  <a:srgbClr val="292332"/>
                </a:solidFill>
              </a:rPr>
              <a:t> </a:t>
            </a:r>
            <a:r>
              <a:rPr lang="en-GB" sz="2000" dirty="0" err="1">
                <a:solidFill>
                  <a:srgbClr val="413F49"/>
                </a:solidFill>
              </a:rPr>
              <a:t>h</a:t>
            </a:r>
            <a:r>
              <a:rPr lang="en-GB" sz="2000" dirty="0" err="1">
                <a:solidFill>
                  <a:srgbClr val="292332"/>
                </a:solidFill>
              </a:rPr>
              <a:t>itam</a:t>
            </a:r>
            <a:r>
              <a:rPr lang="en-GB" sz="2000" dirty="0">
                <a:solidFill>
                  <a:srgbClr val="292332"/>
                </a:solidFill>
              </a:rPr>
              <a:t> (</a:t>
            </a:r>
            <a:r>
              <a:rPr lang="en-GB" sz="2000" dirty="0" err="1" smtClean="0">
                <a:solidFill>
                  <a:srgbClr val="292332"/>
                </a:solidFill>
              </a:rPr>
              <a:t>nilai</a:t>
            </a:r>
            <a:r>
              <a:rPr lang="en-GB" sz="2000" dirty="0" smtClean="0">
                <a:solidFill>
                  <a:srgbClr val="292332"/>
                </a:solidFill>
              </a:rPr>
              <a:t> </a:t>
            </a:r>
            <a:r>
              <a:rPr lang="en-GB" sz="2000" dirty="0" err="1" smtClean="0">
                <a:solidFill>
                  <a:srgbClr val="292332"/>
                </a:solidFill>
              </a:rPr>
              <a:t>intensitas</a:t>
            </a:r>
            <a:r>
              <a:rPr lang="en-GB" sz="2000" dirty="0" smtClean="0">
                <a:solidFill>
                  <a:srgbClr val="292332"/>
                </a:solidFill>
              </a:rPr>
              <a:t> </a:t>
            </a:r>
            <a:r>
              <a:rPr lang="en-GB" sz="2000" dirty="0">
                <a:solidFill>
                  <a:srgbClr val="292332"/>
                </a:solidFill>
              </a:rPr>
              <a:t>= </a:t>
            </a:r>
            <a:r>
              <a:rPr lang="en-GB" sz="2000" dirty="0" smtClean="0">
                <a:solidFill>
                  <a:srgbClr val="413F49"/>
                </a:solidFill>
              </a:rPr>
              <a:t>0</a:t>
            </a:r>
            <a:r>
              <a:rPr lang="en-GB" sz="2000" dirty="0">
                <a:solidFill>
                  <a:srgbClr val="292332"/>
                </a:solidFill>
              </a:rPr>
              <a:t>), </a:t>
            </a:r>
            <a:endParaRPr lang="en-GB" sz="2000" dirty="0" smtClean="0">
              <a:solidFill>
                <a:srgbClr val="292332"/>
              </a:solidFill>
            </a:endParaRPr>
          </a:p>
          <a:p>
            <a:r>
              <a:rPr lang="en-GB" sz="2000" dirty="0" err="1" smtClean="0">
                <a:solidFill>
                  <a:srgbClr val="292332"/>
                </a:solidFill>
              </a:rPr>
              <a:t>sedangkan</a:t>
            </a:r>
            <a:r>
              <a:rPr lang="en-GB" sz="2000" dirty="0" smtClean="0">
                <a:solidFill>
                  <a:srgbClr val="292332"/>
                </a:solidFill>
              </a:rPr>
              <a:t> </a:t>
            </a:r>
            <a:r>
              <a:rPr lang="en-GB" sz="2000" dirty="0" err="1">
                <a:solidFill>
                  <a:srgbClr val="292332"/>
                </a:solidFill>
              </a:rPr>
              <a:t>piksel-piksel</a:t>
            </a:r>
            <a:r>
              <a:rPr lang="en-GB" sz="2000" dirty="0">
                <a:solidFill>
                  <a:srgbClr val="292332"/>
                </a:solidFill>
              </a:rPr>
              <a:t> yang </a:t>
            </a:r>
            <a:r>
              <a:rPr lang="en-GB" sz="2000" dirty="0" err="1">
                <a:solidFill>
                  <a:srgbClr val="292332"/>
                </a:solidFill>
              </a:rPr>
              <a:t>nila</a:t>
            </a:r>
            <a:r>
              <a:rPr lang="en-GB" sz="2000" dirty="0" err="1">
                <a:solidFill>
                  <a:srgbClr val="413F49"/>
                </a:solidFill>
              </a:rPr>
              <a:t>i</a:t>
            </a:r>
            <a:r>
              <a:rPr lang="en-GB" sz="2000" dirty="0">
                <a:solidFill>
                  <a:srgbClr val="413F49"/>
                </a:solidFill>
              </a:rPr>
              <a:t> </a:t>
            </a:r>
            <a:r>
              <a:rPr lang="en-GB" sz="2000" dirty="0" err="1">
                <a:solidFill>
                  <a:srgbClr val="292332"/>
                </a:solidFill>
              </a:rPr>
              <a:t>intensitasnya</a:t>
            </a:r>
            <a:r>
              <a:rPr lang="en-GB" sz="2000" dirty="0">
                <a:solidFill>
                  <a:srgbClr val="292332"/>
                </a:solidFill>
              </a:rPr>
              <a:t> di </a:t>
            </a:r>
            <a:r>
              <a:rPr lang="en-GB" sz="2000" dirty="0" err="1">
                <a:solidFill>
                  <a:srgbClr val="292332"/>
                </a:solidFill>
              </a:rPr>
              <a:t>atas</a:t>
            </a:r>
            <a:r>
              <a:rPr lang="en-GB" sz="2000" dirty="0">
                <a:solidFill>
                  <a:srgbClr val="292332"/>
                </a:solidFill>
              </a:rPr>
              <a:t> 128 </a:t>
            </a:r>
            <a:r>
              <a:rPr lang="en-GB" sz="2000" dirty="0" err="1">
                <a:solidFill>
                  <a:srgbClr val="292332"/>
                </a:solidFill>
              </a:rPr>
              <a:t>diubah</a:t>
            </a:r>
            <a:r>
              <a:rPr lang="en-GB" sz="2000" dirty="0">
                <a:solidFill>
                  <a:srgbClr val="292332"/>
                </a:solidFill>
              </a:rPr>
              <a:t> </a:t>
            </a:r>
            <a:r>
              <a:rPr lang="en-GB" sz="2000" dirty="0" err="1">
                <a:solidFill>
                  <a:srgbClr val="292332"/>
                </a:solidFill>
              </a:rPr>
              <a:t>menjadi</a:t>
            </a:r>
            <a:r>
              <a:rPr lang="en-GB" sz="2000" dirty="0">
                <a:solidFill>
                  <a:srgbClr val="292332"/>
                </a:solidFill>
              </a:rPr>
              <a:t> </a:t>
            </a:r>
            <a:r>
              <a:rPr lang="en-GB" sz="2000" dirty="0" smtClean="0">
                <a:solidFill>
                  <a:srgbClr val="292332"/>
                </a:solidFill>
              </a:rPr>
              <a:t> </a:t>
            </a:r>
            <a:r>
              <a:rPr lang="en-GB" sz="2000" dirty="0" err="1" smtClean="0">
                <a:solidFill>
                  <a:srgbClr val="292332"/>
                </a:solidFill>
              </a:rPr>
              <a:t>putih</a:t>
            </a:r>
            <a:r>
              <a:rPr lang="en-GB" sz="2000" dirty="0" smtClean="0">
                <a:solidFill>
                  <a:srgbClr val="292332"/>
                </a:solidFill>
              </a:rPr>
              <a:t> </a:t>
            </a:r>
            <a:r>
              <a:rPr lang="en-GB" sz="2000" dirty="0">
                <a:solidFill>
                  <a:srgbClr val="292332"/>
                </a:solidFill>
              </a:rPr>
              <a:t>(</a:t>
            </a:r>
            <a:r>
              <a:rPr lang="en-GB" sz="2000" dirty="0" err="1">
                <a:solidFill>
                  <a:srgbClr val="292332"/>
                </a:solidFill>
              </a:rPr>
              <a:t>nilai</a:t>
            </a:r>
            <a:r>
              <a:rPr lang="en-GB" sz="2000" dirty="0">
                <a:solidFill>
                  <a:srgbClr val="292332"/>
                </a:solidFill>
              </a:rPr>
              <a:t> </a:t>
            </a:r>
            <a:r>
              <a:rPr lang="en-GB" sz="2000" dirty="0" err="1">
                <a:solidFill>
                  <a:srgbClr val="292332"/>
                </a:solidFill>
              </a:rPr>
              <a:t>in</a:t>
            </a:r>
            <a:r>
              <a:rPr lang="en-GB" sz="2000" dirty="0" err="1">
                <a:solidFill>
                  <a:srgbClr val="585661"/>
                </a:solidFill>
              </a:rPr>
              <a:t>t</a:t>
            </a:r>
            <a:r>
              <a:rPr lang="en-GB" sz="2000" dirty="0" err="1">
                <a:solidFill>
                  <a:srgbClr val="292332"/>
                </a:solidFill>
              </a:rPr>
              <a:t>ensitas</a:t>
            </a:r>
            <a:r>
              <a:rPr lang="en-GB" sz="2000" dirty="0">
                <a:solidFill>
                  <a:srgbClr val="292332"/>
                </a:solidFill>
              </a:rPr>
              <a:t> </a:t>
            </a:r>
            <a:r>
              <a:rPr lang="en-GB" sz="2000" dirty="0" smtClean="0">
                <a:solidFill>
                  <a:srgbClr val="292332"/>
                </a:solidFill>
              </a:rPr>
              <a:t>= 255</a:t>
            </a:r>
            <a:r>
              <a:rPr lang="en-GB" sz="2000" dirty="0">
                <a:solidFill>
                  <a:srgbClr val="292332"/>
                </a:solidFill>
              </a:rPr>
              <a:t>)</a:t>
            </a:r>
            <a:r>
              <a:rPr lang="en-GB" sz="2000" dirty="0">
                <a:solidFill>
                  <a:srgbClr val="413F49"/>
                </a:solidFill>
              </a:rPr>
              <a:t>. </a:t>
            </a:r>
            <a:endParaRPr lang="en-GB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050" y="1514138"/>
            <a:ext cx="4686300" cy="885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25" y="3804165"/>
            <a:ext cx="401955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66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Categories</a:t>
            </a:r>
            <a:endParaRPr lang="en-GB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1371600" y="1625673"/>
            <a:ext cx="9613861" cy="2185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IN" sz="2800" dirty="0" smtClean="0"/>
              <a:t>Spatial Domain</a:t>
            </a:r>
          </a:p>
          <a:p>
            <a:pPr marL="0" indent="0">
              <a:buNone/>
            </a:pPr>
            <a:r>
              <a:rPr lang="en-IN" sz="2800" dirty="0" smtClean="0"/>
              <a:t>direct manipulation to pixel in image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400" dirty="0"/>
              <a:t>Point operations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400" dirty="0"/>
              <a:t>Histogram equalization and matching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400" dirty="0"/>
              <a:t>Applications of histogram-based </a:t>
            </a:r>
            <a:r>
              <a:rPr lang="en-GB" sz="2400" dirty="0" smtClean="0"/>
              <a:t>enhancement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76253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8200"/>
          </a:xfrm>
        </p:spPr>
        <p:txBody>
          <a:bodyPr/>
          <a:lstStyle/>
          <a:p>
            <a:r>
              <a:rPr lang="en-GB" dirty="0" smtClean="0"/>
              <a:t>Example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82010"/>
            <a:ext cx="9601200" cy="7493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 err="1"/>
              <a:t>Misalkan</a:t>
            </a:r>
            <a:r>
              <a:rPr lang="en-GB" dirty="0"/>
              <a:t> </a:t>
            </a:r>
            <a:r>
              <a:rPr lang="en-GB" dirty="0" smtClean="0"/>
              <a:t> </a:t>
            </a:r>
            <a:r>
              <a:rPr lang="en-GB" dirty="0" err="1" smtClean="0"/>
              <a:t>diketahui</a:t>
            </a:r>
            <a:r>
              <a:rPr lang="en-GB" dirty="0" smtClean="0"/>
              <a:t>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i="1" dirty="0"/>
              <a:t>grayscale 256 </a:t>
            </a:r>
            <a:r>
              <a:rPr lang="en-GB" i="1" dirty="0" err="1" smtClean="0"/>
              <a:t>warna</a:t>
            </a:r>
            <a:r>
              <a:rPr lang="en-GB" i="1" dirty="0" smtClean="0"/>
              <a:t> </a:t>
            </a:r>
            <a:r>
              <a:rPr lang="en-GB" i="1" dirty="0" err="1"/>
              <a:t>dengan</a:t>
            </a:r>
            <a:r>
              <a:rPr lang="en-GB" i="1" dirty="0"/>
              <a:t> </a:t>
            </a:r>
            <a:r>
              <a:rPr lang="en-GB" i="1" dirty="0" err="1"/>
              <a:t>ukuran</a:t>
            </a:r>
            <a:r>
              <a:rPr lang="en-GB" i="1" dirty="0"/>
              <a:t> 3</a:t>
            </a:r>
            <a:r>
              <a:rPr lang="en-GB" i="1" dirty="0" smtClean="0"/>
              <a:t>x3 </a:t>
            </a:r>
            <a:r>
              <a:rPr lang="en-GB" i="1" dirty="0" err="1"/>
              <a:t>piksel</a:t>
            </a:r>
            <a:r>
              <a:rPr lang="en-GB" i="1" dirty="0" smtClean="0"/>
              <a:t>, </a:t>
            </a:r>
            <a:r>
              <a:rPr lang="en-GB" dirty="0" err="1"/>
              <a:t>akan</a:t>
            </a:r>
            <a:r>
              <a:rPr lang="en-GB" dirty="0"/>
              <a:t> </a:t>
            </a:r>
            <a:r>
              <a:rPr lang="en-GB" dirty="0" err="1"/>
              <a:t>dilakukan</a:t>
            </a:r>
            <a:r>
              <a:rPr lang="en-GB" dirty="0"/>
              <a:t> </a:t>
            </a:r>
            <a:r>
              <a:rPr lang="en-GB" dirty="0" err="1"/>
              <a:t>operasi</a:t>
            </a:r>
            <a:r>
              <a:rPr lang="en-GB" dirty="0"/>
              <a:t> </a:t>
            </a:r>
            <a:r>
              <a:rPr lang="en-GB" dirty="0" err="1"/>
              <a:t>ambang</a:t>
            </a:r>
            <a:r>
              <a:rPr lang="en-GB" dirty="0"/>
              <a:t> </a:t>
            </a:r>
            <a:r>
              <a:rPr lang="en-GB" dirty="0" err="1"/>
              <a:t>tunggal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fungsi</a:t>
            </a:r>
            <a:r>
              <a:rPr lang="en-GB" dirty="0"/>
              <a:t> </a:t>
            </a:r>
            <a:r>
              <a:rPr lang="en-GB" dirty="0" err="1"/>
              <a:t>berikut</a:t>
            </a:r>
            <a:r>
              <a:rPr lang="en-GB" dirty="0"/>
              <a:t>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221" y="2231342"/>
            <a:ext cx="4166658" cy="78740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428250" y="4336684"/>
          <a:ext cx="2700000" cy="19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092854246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13533283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760744544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40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144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160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3072079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120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50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255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767630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70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128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60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819456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6388100" y="4336684"/>
          <a:ext cx="2700000" cy="1969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72330867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90942424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142179970"/>
                    </a:ext>
                  </a:extLst>
                </a:gridCol>
              </a:tblGrid>
              <a:tr h="67340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0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20188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558944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9462051"/>
                  </a:ext>
                </a:extLst>
              </a:tr>
            </a:tbl>
          </a:graphicData>
        </a:graphic>
      </p:graphicFrame>
      <p:sp>
        <p:nvSpPr>
          <p:cNvPr id="8" name="Freeform 7"/>
          <p:cNvSpPr/>
          <p:nvPr/>
        </p:nvSpPr>
        <p:spPr>
          <a:xfrm>
            <a:off x="2794000" y="3485752"/>
            <a:ext cx="3886200" cy="850932"/>
          </a:xfrm>
          <a:custGeom>
            <a:avLst/>
            <a:gdLst>
              <a:gd name="connsiteX0" fmla="*/ 0 w 3886200"/>
              <a:gd name="connsiteY0" fmla="*/ 825532 h 850932"/>
              <a:gd name="connsiteX1" fmla="*/ 1778000 w 3886200"/>
              <a:gd name="connsiteY1" fmla="*/ 32 h 850932"/>
              <a:gd name="connsiteX2" fmla="*/ 3886200 w 3886200"/>
              <a:gd name="connsiteY2" fmla="*/ 850932 h 850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86200" h="850932">
                <a:moveTo>
                  <a:pt x="0" y="825532"/>
                </a:moveTo>
                <a:cubicBezTo>
                  <a:pt x="565150" y="410665"/>
                  <a:pt x="1130300" y="-4201"/>
                  <a:pt x="1778000" y="32"/>
                </a:cubicBezTo>
                <a:cubicBezTo>
                  <a:pt x="2425700" y="4265"/>
                  <a:pt x="3155950" y="427598"/>
                  <a:pt x="3886200" y="850932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1371600" y="3032168"/>
            <a:ext cx="5514074" cy="3816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</a:pPr>
            <a:r>
              <a:rPr lang="en-GB" sz="2000" dirty="0" err="1">
                <a:solidFill>
                  <a:schemeClr val="tx2"/>
                </a:solidFill>
              </a:rPr>
              <a:t>Maka</a:t>
            </a:r>
            <a:r>
              <a:rPr lang="en-GB" sz="2000" dirty="0">
                <a:solidFill>
                  <a:schemeClr val="tx2"/>
                </a:solidFill>
              </a:rPr>
              <a:t> </a:t>
            </a:r>
            <a:r>
              <a:rPr lang="en-GB" sz="2000" dirty="0" err="1">
                <a:solidFill>
                  <a:schemeClr val="tx2"/>
                </a:solidFill>
              </a:rPr>
              <a:t>perhitungan</a:t>
            </a:r>
            <a:r>
              <a:rPr lang="en-GB" sz="2000" dirty="0">
                <a:solidFill>
                  <a:schemeClr val="tx2"/>
                </a:solidFill>
              </a:rPr>
              <a:t> digital yang </a:t>
            </a:r>
            <a:r>
              <a:rPr lang="en-GB" sz="2000" dirty="0" err="1">
                <a:solidFill>
                  <a:schemeClr val="tx2"/>
                </a:solidFill>
              </a:rPr>
              <a:t>dilakukan</a:t>
            </a:r>
            <a:r>
              <a:rPr lang="en-GB" sz="2000" dirty="0">
                <a:solidFill>
                  <a:schemeClr val="tx2"/>
                </a:solidFill>
              </a:rPr>
              <a:t> </a:t>
            </a:r>
            <a:r>
              <a:rPr lang="en-GB" sz="2000" dirty="0" err="1" smtClean="0">
                <a:solidFill>
                  <a:schemeClr val="tx2"/>
                </a:solidFill>
              </a:rPr>
              <a:t>adalah</a:t>
            </a:r>
            <a:r>
              <a:rPr lang="en-GB" sz="2000" dirty="0" smtClean="0">
                <a:solidFill>
                  <a:schemeClr val="tx2"/>
                </a:solidFill>
              </a:rPr>
              <a:t>: </a:t>
            </a:r>
            <a:endParaRPr lang="en-GB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5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4700"/>
          </a:xfrm>
        </p:spPr>
        <p:txBody>
          <a:bodyPr/>
          <a:lstStyle/>
          <a:p>
            <a:r>
              <a:rPr lang="en-GB" b="1" dirty="0" err="1"/>
              <a:t>Transformasi</a:t>
            </a:r>
            <a:r>
              <a:rPr lang="en-GB" b="1" dirty="0"/>
              <a:t> </a:t>
            </a:r>
            <a:r>
              <a:rPr lang="en-GB" b="1" dirty="0" err="1"/>
              <a:t>Logaritmik</a:t>
            </a:r>
            <a:r>
              <a:rPr lang="en-GB" b="1" dirty="0"/>
              <a:t>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Bentuk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umum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transformasi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logaritmik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endParaRPr lang="en-GB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konstanta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diasumsikan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'(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x.y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&gt;O.</a:t>
            </a:r>
          </a:p>
          <a:p>
            <a:pPr marL="0" indent="0">
              <a:buNone/>
            </a:pPr>
            <a:r>
              <a:rPr lang="en-GB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Transformasi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logaritma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meningkatkan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citra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gelap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melakukan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pengkompresan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terhadap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citra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sangat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tinggi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prinsipnya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transformasi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membuat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terang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bagian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citra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gelap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menjaga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citra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terang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tetap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terang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387" y="2682875"/>
            <a:ext cx="286702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7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6500" y="1278963"/>
            <a:ext cx="9601200" cy="8634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err="1"/>
              <a:t>Jika</a:t>
            </a:r>
            <a:r>
              <a:rPr lang="en-GB" sz="2400" dirty="0"/>
              <a:t> </a:t>
            </a:r>
            <a:r>
              <a:rPr lang="en-GB" sz="2400" dirty="0" err="1"/>
              <a:t>terdapat</a:t>
            </a:r>
            <a:r>
              <a:rPr lang="en-GB" sz="2400" dirty="0"/>
              <a:t> </a:t>
            </a:r>
            <a:r>
              <a:rPr lang="en-GB" sz="2400" dirty="0" err="1"/>
              <a:t>sebuah</a:t>
            </a:r>
            <a:r>
              <a:rPr lang="en-GB" sz="2400" dirty="0"/>
              <a:t> </a:t>
            </a:r>
            <a:r>
              <a:rPr lang="en-GB" sz="2400" dirty="0" err="1"/>
              <a:t>citra</a:t>
            </a:r>
            <a:r>
              <a:rPr lang="en-GB" sz="2400" dirty="0"/>
              <a:t> </a:t>
            </a:r>
            <a:r>
              <a:rPr lang="en-GB" sz="2400" dirty="0" err="1"/>
              <a:t>dengan</a:t>
            </a:r>
            <a:r>
              <a:rPr lang="en-GB" sz="2400" dirty="0"/>
              <a:t> range </a:t>
            </a:r>
            <a:r>
              <a:rPr lang="en-GB" sz="2400" dirty="0" err="1"/>
              <a:t>gray</a:t>
            </a:r>
            <a:r>
              <a:rPr lang="en-GB" sz="2400" dirty="0"/>
              <a:t> level 0-255 </a:t>
            </a:r>
            <a:r>
              <a:rPr lang="en-GB" sz="2400" dirty="0" err="1"/>
              <a:t>dengan</a:t>
            </a:r>
            <a:r>
              <a:rPr lang="en-GB" sz="2400" dirty="0"/>
              <a:t> </a:t>
            </a:r>
            <a:r>
              <a:rPr lang="en-GB" sz="2400" dirty="0" err="1"/>
              <a:t>nilai</a:t>
            </a:r>
            <a:r>
              <a:rPr lang="en-GB" sz="2400" dirty="0"/>
              <a:t> </a:t>
            </a:r>
            <a:r>
              <a:rPr lang="en-GB" sz="2400" dirty="0" err="1"/>
              <a:t>konstanta</a:t>
            </a:r>
            <a:r>
              <a:rPr lang="en-GB" sz="2400" dirty="0"/>
              <a:t> c=100, </a:t>
            </a:r>
            <a:r>
              <a:rPr lang="en-GB" sz="2400" dirty="0" err="1"/>
              <a:t>transformasi</a:t>
            </a:r>
            <a:r>
              <a:rPr lang="en-GB" sz="2400" dirty="0"/>
              <a:t> </a:t>
            </a:r>
            <a:r>
              <a:rPr lang="en-GB" sz="2400" dirty="0" err="1" smtClean="0"/>
              <a:t>logaritmiknya</a:t>
            </a:r>
            <a:r>
              <a:rPr lang="en-GB" sz="2400" dirty="0" smtClean="0"/>
              <a:t> </a:t>
            </a:r>
            <a:r>
              <a:rPr lang="en-GB" sz="2400" dirty="0"/>
              <a:t>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501900" y="4171584"/>
          <a:ext cx="2700000" cy="19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092854246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13533283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760744544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40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144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160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3072079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120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50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255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767630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70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128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60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819456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6642100" y="4171584"/>
          <a:ext cx="2700000" cy="1969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72330867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90942424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142179970"/>
                    </a:ext>
                  </a:extLst>
                </a:gridCol>
              </a:tblGrid>
              <a:tr h="67340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161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20188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558944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9462051"/>
                  </a:ext>
                </a:extLst>
              </a:tr>
            </a:tbl>
          </a:graphicData>
        </a:graphic>
      </p:graphicFrame>
      <p:sp>
        <p:nvSpPr>
          <p:cNvPr id="6" name="Freeform 5"/>
          <p:cNvSpPr/>
          <p:nvPr/>
        </p:nvSpPr>
        <p:spPr>
          <a:xfrm>
            <a:off x="3048000" y="3320652"/>
            <a:ext cx="3886200" cy="850932"/>
          </a:xfrm>
          <a:custGeom>
            <a:avLst/>
            <a:gdLst>
              <a:gd name="connsiteX0" fmla="*/ 0 w 3886200"/>
              <a:gd name="connsiteY0" fmla="*/ 825532 h 850932"/>
              <a:gd name="connsiteX1" fmla="*/ 1778000 w 3886200"/>
              <a:gd name="connsiteY1" fmla="*/ 32 h 850932"/>
              <a:gd name="connsiteX2" fmla="*/ 3886200 w 3886200"/>
              <a:gd name="connsiteY2" fmla="*/ 850932 h 850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86200" h="850932">
                <a:moveTo>
                  <a:pt x="0" y="825532"/>
                </a:moveTo>
                <a:cubicBezTo>
                  <a:pt x="565150" y="410665"/>
                  <a:pt x="1130300" y="-4201"/>
                  <a:pt x="1778000" y="32"/>
                </a:cubicBezTo>
                <a:cubicBezTo>
                  <a:pt x="2425700" y="4265"/>
                  <a:pt x="3155950" y="427598"/>
                  <a:pt x="3886200" y="850932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206500" y="391918"/>
            <a:ext cx="18658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smtClean="0"/>
              <a:t>Example :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37547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1100" y="558800"/>
            <a:ext cx="9436100" cy="6477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Gambar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dibawah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citra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contoh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hasil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citra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transformasi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logaritmik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146" name="Picture 2" descr="transformasi logaritm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087" y="1455737"/>
            <a:ext cx="4048125" cy="470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53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7400"/>
          </a:xfrm>
        </p:spPr>
        <p:txBody>
          <a:bodyPr/>
          <a:lstStyle/>
          <a:p>
            <a:r>
              <a:rPr lang="en-GB" b="1" dirty="0"/>
              <a:t>OPERASI BERBASIS BINGKAI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73200"/>
            <a:ext cx="9601200" cy="3581400"/>
          </a:xfrm>
        </p:spPr>
        <p:txBody>
          <a:bodyPr/>
          <a:lstStyle/>
          <a:p>
            <a:pPr marL="0" indent="0">
              <a:buNone/>
            </a:pPr>
            <a:r>
              <a:rPr lang="en-GB" dirty="0" err="1" smtClean="0"/>
              <a:t>Operasi</a:t>
            </a:r>
            <a:r>
              <a:rPr lang="en-GB" dirty="0" smtClean="0"/>
              <a:t> </a:t>
            </a:r>
            <a:r>
              <a:rPr lang="en-GB" dirty="0" err="1"/>
              <a:t>ini</a:t>
            </a:r>
            <a:r>
              <a:rPr lang="en-GB" dirty="0"/>
              <a:t> </a:t>
            </a:r>
            <a:r>
              <a:rPr lang="en-GB" dirty="0" err="1"/>
              <a:t>bisa</a:t>
            </a:r>
            <a:r>
              <a:rPr lang="en-GB" dirty="0"/>
              <a:t> </a:t>
            </a:r>
            <a:r>
              <a:rPr lang="en-GB" dirty="0" err="1"/>
              <a:t>melibatkan</a:t>
            </a:r>
            <a:r>
              <a:rPr lang="en-GB" dirty="0"/>
              <a:t> </a:t>
            </a:r>
            <a:r>
              <a:rPr lang="en-GB" dirty="0" err="1"/>
              <a:t>dua</a:t>
            </a:r>
            <a:r>
              <a:rPr lang="en-GB" dirty="0"/>
              <a:t> </a:t>
            </a:r>
            <a:r>
              <a:rPr lang="en-GB" dirty="0" err="1"/>
              <a:t>buah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lebih</a:t>
            </a:r>
            <a:r>
              <a:rPr lang="en-GB" dirty="0"/>
              <a:t> </a:t>
            </a:r>
            <a:r>
              <a:rPr lang="en-GB" dirty="0" err="1"/>
              <a:t>dan</a:t>
            </a:r>
            <a:r>
              <a:rPr lang="en-GB" dirty="0"/>
              <a:t> </a:t>
            </a:r>
            <a:r>
              <a:rPr lang="en-GB" dirty="0" err="1"/>
              <a:t>menghasilkan</a:t>
            </a:r>
            <a:r>
              <a:rPr lang="en-GB" dirty="0"/>
              <a:t> </a:t>
            </a:r>
            <a:r>
              <a:rPr lang="en-GB" dirty="0" err="1"/>
              <a:t>sebuah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 smtClean="0"/>
              <a:t>keluaran</a:t>
            </a:r>
            <a:r>
              <a:rPr lang="en-GB" dirty="0"/>
              <a:t> </a:t>
            </a:r>
            <a:r>
              <a:rPr lang="en-GB" dirty="0" err="1" smtClean="0"/>
              <a:t>sebagai</a:t>
            </a:r>
            <a:r>
              <a:rPr lang="en-GB" dirty="0" smtClean="0"/>
              <a:t> </a:t>
            </a:r>
            <a:r>
              <a:rPr lang="en-GB" dirty="0"/>
              <a:t>basil </a:t>
            </a:r>
            <a:r>
              <a:rPr lang="en-GB" dirty="0" err="1"/>
              <a:t>operasinya</a:t>
            </a:r>
            <a:r>
              <a:rPr lang="en-GB" dirty="0"/>
              <a:t>. </a:t>
            </a:r>
            <a:r>
              <a:rPr lang="en-GB" dirty="0" err="1" smtClean="0"/>
              <a:t>Jenis-jenis</a:t>
            </a:r>
            <a:r>
              <a:rPr lang="en-GB" dirty="0" smtClean="0"/>
              <a:t> </a:t>
            </a:r>
            <a:r>
              <a:rPr lang="en-GB" dirty="0" err="1" smtClean="0"/>
              <a:t>operasi</a:t>
            </a:r>
            <a:r>
              <a:rPr lang="en-GB" dirty="0" smtClean="0"/>
              <a:t> </a:t>
            </a:r>
            <a:r>
              <a:rPr lang="en-GB" dirty="0" err="1" smtClean="0"/>
              <a:t>ini</a:t>
            </a:r>
            <a:r>
              <a:rPr lang="en-GB" dirty="0" smtClean="0"/>
              <a:t> </a:t>
            </a:r>
            <a:r>
              <a:rPr lang="en-GB" dirty="0" err="1" smtClean="0"/>
              <a:t>adalah</a:t>
            </a:r>
            <a:r>
              <a:rPr lang="en-GB" dirty="0" smtClean="0"/>
              <a:t>:</a:t>
            </a:r>
          </a:p>
          <a:p>
            <a:pPr marL="0" indent="0">
              <a:buNone/>
            </a:pPr>
            <a:r>
              <a:rPr lang="en-GB" b="1" dirty="0" err="1" smtClean="0"/>
              <a:t>Operasi</a:t>
            </a:r>
            <a:r>
              <a:rPr lang="en-GB" b="1" dirty="0" smtClean="0"/>
              <a:t> </a:t>
            </a:r>
            <a:r>
              <a:rPr lang="en-GB" b="1" dirty="0" err="1"/>
              <a:t>Penjumlahan</a:t>
            </a:r>
            <a:r>
              <a:rPr lang="en-GB" b="1" dirty="0"/>
              <a:t> Citra </a:t>
            </a:r>
            <a:r>
              <a:rPr lang="en-GB" b="1" i="1" dirty="0"/>
              <a:t>(Image Blending) </a:t>
            </a:r>
            <a:endParaRPr lang="en-GB" b="1" i="1" dirty="0" smtClean="0"/>
          </a:p>
          <a:p>
            <a:pPr marL="0" indent="0">
              <a:buNone/>
            </a:pPr>
            <a:r>
              <a:rPr lang="en-GB" b="1" dirty="0" err="1" smtClean="0"/>
              <a:t>Operasi</a:t>
            </a:r>
            <a:r>
              <a:rPr lang="en-GB" b="1" dirty="0" smtClean="0"/>
              <a:t> </a:t>
            </a:r>
            <a:r>
              <a:rPr lang="en-GB" b="1" dirty="0" err="1"/>
              <a:t>Pengurangan</a:t>
            </a:r>
            <a:r>
              <a:rPr lang="en-GB" b="1" dirty="0"/>
              <a:t> Citra </a:t>
            </a:r>
            <a:endParaRPr lang="en-GB" b="1" dirty="0" smtClean="0"/>
          </a:p>
          <a:p>
            <a:pPr marL="0" indent="0">
              <a:buNone/>
            </a:pPr>
            <a:r>
              <a:rPr lang="en-GB" b="1" dirty="0" err="1" smtClean="0"/>
              <a:t>Operasi</a:t>
            </a:r>
            <a:r>
              <a:rPr lang="en-GB" b="1" dirty="0" smtClean="0"/>
              <a:t> </a:t>
            </a:r>
            <a:r>
              <a:rPr lang="en-GB" b="1" dirty="0"/>
              <a:t>Boolean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594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60400"/>
          </a:xfrm>
        </p:spPr>
        <p:txBody>
          <a:bodyPr>
            <a:normAutofit/>
          </a:bodyPr>
          <a:lstStyle/>
          <a:p>
            <a:r>
              <a:rPr lang="en-GB" sz="3600" b="1" dirty="0" err="1"/>
              <a:t>Operasi</a:t>
            </a:r>
            <a:r>
              <a:rPr lang="en-GB" sz="3600" b="1" dirty="0"/>
              <a:t> </a:t>
            </a:r>
            <a:r>
              <a:rPr lang="en-GB" sz="3600" b="1" dirty="0" err="1"/>
              <a:t>Penjumlahan</a:t>
            </a:r>
            <a:r>
              <a:rPr lang="en-GB" sz="3600" b="1" dirty="0"/>
              <a:t> Citra </a:t>
            </a:r>
            <a:r>
              <a:rPr lang="en-GB" sz="3600" b="1" i="1" dirty="0"/>
              <a:t>(Image Blending) 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25600"/>
            <a:ext cx="9601200" cy="144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err="1" smtClean="0"/>
              <a:t>Penggabungan</a:t>
            </a:r>
            <a:r>
              <a:rPr lang="en-GB" sz="2400" dirty="0" smtClean="0"/>
              <a:t> </a:t>
            </a:r>
            <a:r>
              <a:rPr lang="en-GB" sz="2400" dirty="0" err="1"/>
              <a:t>citra</a:t>
            </a:r>
            <a:r>
              <a:rPr lang="en-GB" sz="2400" dirty="0"/>
              <a:t> </a:t>
            </a:r>
            <a:r>
              <a:rPr lang="en-GB" sz="2400" dirty="0" err="1"/>
              <a:t>dilakukan</a:t>
            </a:r>
            <a:r>
              <a:rPr lang="en-GB" sz="2400" dirty="0"/>
              <a:t> </a:t>
            </a:r>
            <a:r>
              <a:rPr lang="en-GB" sz="2400" dirty="0" err="1"/>
              <a:t>dengan</a:t>
            </a:r>
            <a:r>
              <a:rPr lang="en-GB" sz="2400" dirty="0"/>
              <a:t> </a:t>
            </a:r>
            <a:r>
              <a:rPr lang="en-GB" sz="2400" dirty="0" err="1"/>
              <a:t>cara</a:t>
            </a:r>
            <a:r>
              <a:rPr lang="en-GB" sz="2400" dirty="0"/>
              <a:t> </a:t>
            </a:r>
            <a:r>
              <a:rPr lang="en-GB" sz="2400" dirty="0" err="1"/>
              <a:t>menjumlahkan</a:t>
            </a:r>
            <a:r>
              <a:rPr lang="en-GB" sz="2400" dirty="0"/>
              <a:t> </a:t>
            </a:r>
            <a:r>
              <a:rPr lang="en-GB" sz="2400" dirty="0" err="1"/>
              <a:t>sebuah</a:t>
            </a:r>
            <a:r>
              <a:rPr lang="en-GB" sz="2400" dirty="0"/>
              <a:t> </a:t>
            </a:r>
            <a:r>
              <a:rPr lang="en-GB" sz="2400" dirty="0" err="1"/>
              <a:t>citra</a:t>
            </a:r>
            <a:r>
              <a:rPr lang="en-GB" sz="2400" dirty="0"/>
              <a:t> </a:t>
            </a:r>
            <a:r>
              <a:rPr lang="en-GB" sz="2400" dirty="0" err="1"/>
              <a:t>dengan</a:t>
            </a:r>
            <a:r>
              <a:rPr lang="en-GB" sz="2400" dirty="0"/>
              <a:t> </a:t>
            </a:r>
            <a:r>
              <a:rPr lang="en-GB" sz="2400" dirty="0" err="1"/>
              <a:t>citra</a:t>
            </a:r>
            <a:r>
              <a:rPr lang="en-GB" sz="2400" dirty="0"/>
              <a:t> yang lain</a:t>
            </a:r>
            <a:r>
              <a:rPr lang="en-GB" sz="2400" dirty="0" smtClean="0"/>
              <a:t>. </a:t>
            </a:r>
            <a:r>
              <a:rPr lang="en-GB" sz="2400" dirty="0" err="1" smtClean="0"/>
              <a:t>Penggabungan</a:t>
            </a:r>
            <a:r>
              <a:rPr lang="en-GB" sz="2400" dirty="0" smtClean="0"/>
              <a:t> </a:t>
            </a:r>
            <a:r>
              <a:rPr lang="en-GB" sz="2400" dirty="0" err="1"/>
              <a:t>ini</a:t>
            </a:r>
            <a:r>
              <a:rPr lang="en-GB" sz="2400" dirty="0"/>
              <a:t> </a:t>
            </a:r>
            <a:r>
              <a:rPr lang="en-GB" sz="2400" dirty="0" err="1"/>
              <a:t>bisa</a:t>
            </a:r>
            <a:r>
              <a:rPr lang="en-GB" sz="2400" dirty="0"/>
              <a:t> </a:t>
            </a:r>
            <a:r>
              <a:rPr lang="en-GB" sz="2400" dirty="0" err="1"/>
              <a:t>dilakukan</a:t>
            </a:r>
            <a:r>
              <a:rPr lang="en-GB" sz="2400" dirty="0"/>
              <a:t> </a:t>
            </a:r>
            <a:r>
              <a:rPr lang="en-GB" sz="2400" dirty="0" err="1"/>
              <a:t>juga</a:t>
            </a:r>
            <a:r>
              <a:rPr lang="en-GB" sz="2400" dirty="0"/>
              <a:t> </a:t>
            </a:r>
            <a:r>
              <a:rPr lang="en-GB" sz="2400" dirty="0" err="1"/>
              <a:t>bila</a:t>
            </a:r>
            <a:r>
              <a:rPr lang="en-GB" sz="2400" dirty="0"/>
              <a:t> </a:t>
            </a:r>
            <a:r>
              <a:rPr lang="en-GB" sz="2400" dirty="0" err="1"/>
              <a:t>jumlah</a:t>
            </a:r>
            <a:r>
              <a:rPr lang="en-GB" sz="2400" dirty="0"/>
              <a:t> </a:t>
            </a:r>
            <a:r>
              <a:rPr lang="en-GB" sz="2400" dirty="0" err="1"/>
              <a:t>citra</a:t>
            </a:r>
            <a:r>
              <a:rPr lang="en-GB" sz="2400" dirty="0"/>
              <a:t> yang </a:t>
            </a:r>
            <a:r>
              <a:rPr lang="en-GB" sz="2400" dirty="0" err="1"/>
              <a:t>digabungkan</a:t>
            </a:r>
            <a:r>
              <a:rPr lang="en-GB" sz="2400" dirty="0"/>
              <a:t> </a:t>
            </a:r>
            <a:r>
              <a:rPr lang="en-GB" sz="2400" dirty="0" err="1"/>
              <a:t>lebih</a:t>
            </a:r>
            <a:r>
              <a:rPr lang="en-GB" sz="2400" dirty="0"/>
              <a:t> </a:t>
            </a:r>
            <a:r>
              <a:rPr lang="en-GB" sz="2400" dirty="0" err="1"/>
              <a:t>dari</a:t>
            </a:r>
            <a:r>
              <a:rPr lang="en-GB" sz="2400" dirty="0"/>
              <a:t> </a:t>
            </a:r>
            <a:r>
              <a:rPr lang="en-GB" sz="2400" dirty="0" err="1"/>
              <a:t>dua</a:t>
            </a:r>
            <a:r>
              <a:rPr lang="en-GB" sz="2400" dirty="0"/>
              <a:t> </a:t>
            </a:r>
            <a:r>
              <a:rPr lang="en-GB" sz="2400" dirty="0" err="1" smtClean="0"/>
              <a:t>buah</a:t>
            </a:r>
            <a:r>
              <a:rPr lang="en-GB" sz="2400" dirty="0" smtClean="0"/>
              <a:t>. </a:t>
            </a:r>
            <a:r>
              <a:rPr lang="en-GB" sz="2400" dirty="0" err="1" smtClean="0"/>
              <a:t>Secara</a:t>
            </a:r>
            <a:r>
              <a:rPr lang="en-GB" sz="2400" dirty="0" smtClean="0"/>
              <a:t> </a:t>
            </a:r>
            <a:r>
              <a:rPr lang="en-GB" sz="2400" dirty="0" err="1"/>
              <a:t>matematis</a:t>
            </a:r>
            <a:r>
              <a:rPr lang="en-GB" sz="2400" dirty="0"/>
              <a:t> </a:t>
            </a:r>
            <a:r>
              <a:rPr lang="en-GB" sz="2400" dirty="0" err="1"/>
              <a:t>rumus</a:t>
            </a:r>
            <a:r>
              <a:rPr lang="en-GB" sz="2400" dirty="0"/>
              <a:t> </a:t>
            </a:r>
            <a:r>
              <a:rPr lang="en-GB" sz="2400" dirty="0" err="1"/>
              <a:t>penggabungan</a:t>
            </a:r>
            <a:r>
              <a:rPr lang="en-GB" sz="2400" dirty="0"/>
              <a:t> </a:t>
            </a:r>
            <a:r>
              <a:rPr lang="en-GB" sz="2400" dirty="0" err="1"/>
              <a:t>citra</a:t>
            </a:r>
            <a:r>
              <a:rPr lang="en-GB" sz="2400" dirty="0"/>
              <a:t> </a:t>
            </a:r>
            <a:r>
              <a:rPr lang="en-GB" sz="2400" dirty="0" err="1" smtClean="0"/>
              <a:t>adalah</a:t>
            </a:r>
            <a:r>
              <a:rPr lang="en-GB" sz="2400" dirty="0" smtClean="0"/>
              <a:t>:</a:t>
            </a:r>
            <a:endParaRPr lang="en-GB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619" y="3165385"/>
            <a:ext cx="7283161" cy="4953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71600" y="3790771"/>
            <a:ext cx="8674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251C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 mana w</a:t>
            </a:r>
            <a:r>
              <a:rPr lang="en-GB" sz="2400" baseline="-25000" dirty="0">
                <a:solidFill>
                  <a:srgbClr val="251C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GB" sz="2400" dirty="0">
                <a:solidFill>
                  <a:srgbClr val="251C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</a:t>
            </a:r>
            <a:r>
              <a:rPr lang="en-GB" sz="2400" baseline="-25000" dirty="0">
                <a:solidFill>
                  <a:srgbClr val="251C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GB" sz="2400" dirty="0">
                <a:solidFill>
                  <a:srgbClr val="251C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</a:t>
            </a:r>
            <a:r>
              <a:rPr lang="en-GB" sz="2400" baseline="-25000" dirty="0">
                <a:solidFill>
                  <a:srgbClr val="251C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GB" sz="2400" dirty="0">
                <a:solidFill>
                  <a:srgbClr val="251C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400" dirty="0" smtClean="0">
                <a:solidFill>
                  <a:srgbClr val="6866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GB" sz="2400" dirty="0" smtClean="0">
                <a:solidFill>
                  <a:srgbClr val="352F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>
                <a:solidFill>
                  <a:srgbClr val="251C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400" dirty="0" err="1" smtClean="0">
                <a:solidFill>
                  <a:srgbClr val="251C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GB" sz="2400" baseline="-25000" dirty="0" err="1" smtClean="0">
                <a:solidFill>
                  <a:srgbClr val="251C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GB" sz="2400" dirty="0" smtClean="0">
                <a:solidFill>
                  <a:srgbClr val="251C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rgbClr val="251C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masing-masing</a:t>
            </a:r>
            <a:r>
              <a:rPr lang="en-GB" sz="2400" dirty="0">
                <a:solidFill>
                  <a:srgbClr val="251C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rgbClr val="251C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GB" sz="2400" dirty="0">
                <a:solidFill>
                  <a:srgbClr val="251C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rgbClr val="251C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bobot</a:t>
            </a:r>
            <a:r>
              <a:rPr lang="en-GB" sz="2400" dirty="0">
                <a:solidFill>
                  <a:srgbClr val="251C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rgbClr val="352F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GB" sz="2400" dirty="0" err="1">
                <a:solidFill>
                  <a:srgbClr val="251C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ntuk</a:t>
            </a:r>
            <a:r>
              <a:rPr lang="en-GB" sz="2400" dirty="0">
                <a:solidFill>
                  <a:srgbClr val="251C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rgbClr val="251C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citra</a:t>
            </a:r>
            <a:r>
              <a:rPr lang="en-GB" sz="2400" dirty="0">
                <a:solidFill>
                  <a:srgbClr val="251C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i="1" dirty="0">
                <a:solidFill>
                  <a:srgbClr val="352F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sz="2400" i="1" baseline="-25000" dirty="0">
                <a:solidFill>
                  <a:srgbClr val="352F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GB" sz="2400" i="1" dirty="0">
                <a:solidFill>
                  <a:srgbClr val="352F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400" i="1" dirty="0">
                <a:solidFill>
                  <a:srgbClr val="251C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sz="2400" i="1" baseline="-25000" dirty="0">
                <a:solidFill>
                  <a:srgbClr val="251C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GB" sz="2400" i="1" dirty="0">
                <a:solidFill>
                  <a:srgbClr val="352F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400" i="1" dirty="0">
                <a:solidFill>
                  <a:srgbClr val="251C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sz="2400" i="1" baseline="-25000" dirty="0">
                <a:solidFill>
                  <a:srgbClr val="251C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GB" sz="2400" i="1" dirty="0">
                <a:solidFill>
                  <a:srgbClr val="352F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400" i="1" dirty="0" smtClean="0">
                <a:solidFill>
                  <a:srgbClr val="45424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 </a:t>
            </a:r>
            <a:r>
              <a:rPr lang="en-GB" sz="2400" i="1" dirty="0" smtClean="0">
                <a:solidFill>
                  <a:srgbClr val="352F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400" i="1" dirty="0">
                <a:solidFill>
                  <a:srgbClr val="352F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sz="2400" i="1" baseline="-25000" dirty="0">
                <a:solidFill>
                  <a:srgbClr val="352F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GB" sz="2400" i="1" dirty="0">
                <a:solidFill>
                  <a:srgbClr val="352F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GB" sz="2400" i="1" dirty="0" smtClean="0">
              <a:solidFill>
                <a:srgbClr val="352F3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400" dirty="0" err="1" smtClean="0">
                <a:solidFill>
                  <a:srgbClr val="251C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en-GB" sz="2400" dirty="0" err="1" smtClean="0">
                <a:solidFill>
                  <a:srgbClr val="352F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GB" sz="2400" dirty="0" err="1" smtClean="0">
                <a:solidFill>
                  <a:srgbClr val="251C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r>
              <a:rPr lang="en-GB" sz="2400" dirty="0" smtClean="0">
                <a:solidFill>
                  <a:srgbClr val="251C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2400" dirty="0" smtClean="0">
                <a:solidFill>
                  <a:srgbClr val="251C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cacatan </a:t>
            </a:r>
            <a:r>
              <a:rPr lang="pl-PL" sz="2400" dirty="0">
                <a:solidFill>
                  <a:srgbClr val="251C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bahwa : </a:t>
            </a:r>
            <a:r>
              <a:rPr lang="pl-PL" sz="2400" dirty="0" smtClean="0">
                <a:solidFill>
                  <a:srgbClr val="251C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pl-PL" sz="2400" baseline="-25000" dirty="0" smtClean="0">
                <a:solidFill>
                  <a:srgbClr val="251C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l-PL" sz="2400" dirty="0" smtClean="0">
                <a:solidFill>
                  <a:srgbClr val="251C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2400" dirty="0">
                <a:solidFill>
                  <a:srgbClr val="251C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pl-PL" sz="2400" dirty="0" smtClean="0">
                <a:solidFill>
                  <a:srgbClr val="251C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pl-PL" sz="2400" baseline="-25000" dirty="0" smtClean="0">
                <a:solidFill>
                  <a:srgbClr val="251C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l-PL" sz="2400" dirty="0" smtClean="0">
                <a:solidFill>
                  <a:srgbClr val="251C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2400" dirty="0">
                <a:solidFill>
                  <a:srgbClr val="251C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pl-PL" sz="2400" i="1" dirty="0">
                <a:solidFill>
                  <a:srgbClr val="251C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pl-PL" sz="2400" i="1" baseline="-25000" dirty="0">
                <a:solidFill>
                  <a:srgbClr val="352F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pl-PL" sz="2400" i="1" dirty="0">
                <a:solidFill>
                  <a:srgbClr val="352F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2400" i="1" dirty="0">
                <a:solidFill>
                  <a:srgbClr val="251C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pl-PL" sz="2400" i="1" dirty="0">
                <a:solidFill>
                  <a:srgbClr val="352F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</a:t>
            </a:r>
            <a:r>
              <a:rPr lang="pl-PL" sz="2400" i="1" dirty="0">
                <a:solidFill>
                  <a:srgbClr val="251C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+ </a:t>
            </a:r>
            <a:r>
              <a:rPr lang="pl-PL" sz="2400" i="1" dirty="0" smtClean="0">
                <a:solidFill>
                  <a:srgbClr val="251C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GB" sz="2400" i="1" baseline="-25000" dirty="0" smtClean="0">
                <a:solidFill>
                  <a:srgbClr val="251C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pl-PL" sz="2400" i="1" dirty="0" smtClean="0">
                <a:solidFill>
                  <a:srgbClr val="251C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2400" i="1" dirty="0">
                <a:solidFill>
                  <a:srgbClr val="251C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pl-PL" sz="2400" i="1" dirty="0">
                <a:solidFill>
                  <a:srgbClr val="352F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32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4600" y="558800"/>
            <a:ext cx="9601200" cy="203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err="1"/>
              <a:t>Misalkan</a:t>
            </a:r>
            <a:r>
              <a:rPr lang="en-GB" sz="2400" dirty="0"/>
              <a:t> </a:t>
            </a:r>
            <a:r>
              <a:rPr lang="en-GB" sz="2400" dirty="0" err="1"/>
              <a:t>diketahui</a:t>
            </a:r>
            <a:r>
              <a:rPr lang="en-GB" sz="2400" dirty="0"/>
              <a:t> </a:t>
            </a:r>
            <a:r>
              <a:rPr lang="en-GB" sz="2400" dirty="0" err="1"/>
              <a:t>dua</a:t>
            </a:r>
            <a:r>
              <a:rPr lang="en-GB" sz="2400" dirty="0"/>
              <a:t> </a:t>
            </a:r>
            <a:r>
              <a:rPr lang="en-GB" sz="2400" dirty="0" err="1"/>
              <a:t>buah</a:t>
            </a:r>
            <a:r>
              <a:rPr lang="en-GB" sz="2400" dirty="0"/>
              <a:t> </a:t>
            </a:r>
            <a:r>
              <a:rPr lang="en-GB" sz="2400" dirty="0" err="1"/>
              <a:t>citra</a:t>
            </a:r>
            <a:r>
              <a:rPr lang="en-GB" sz="2400" dirty="0"/>
              <a:t> </a:t>
            </a:r>
            <a:r>
              <a:rPr lang="en-GB" sz="2400" i="1" dirty="0"/>
              <a:t>A(</a:t>
            </a:r>
            <a:r>
              <a:rPr lang="en-GB" sz="2400" i="1" dirty="0" err="1"/>
              <a:t>x,y</a:t>
            </a:r>
            <a:r>
              <a:rPr lang="en-GB" sz="2400" i="1" dirty="0"/>
              <a:t>) </a:t>
            </a:r>
            <a:r>
              <a:rPr lang="en-GB" sz="2400" i="1" dirty="0" err="1"/>
              <a:t>dan</a:t>
            </a:r>
            <a:r>
              <a:rPr lang="en-GB" sz="2400" i="1" dirty="0"/>
              <a:t> </a:t>
            </a:r>
            <a:r>
              <a:rPr lang="en-GB" sz="2400" i="1" dirty="0" err="1"/>
              <a:t>citra</a:t>
            </a:r>
            <a:r>
              <a:rPr lang="en-GB" sz="2400" i="1" dirty="0"/>
              <a:t> B(</a:t>
            </a:r>
            <a:r>
              <a:rPr lang="en-GB" sz="2400" i="1" dirty="0" err="1"/>
              <a:t>x,y</a:t>
            </a:r>
            <a:r>
              <a:rPr lang="en-GB" sz="2400" i="1" dirty="0"/>
              <a:t>) </a:t>
            </a:r>
            <a:endParaRPr lang="en-GB" sz="2400" i="1" dirty="0" smtClean="0"/>
          </a:p>
          <a:p>
            <a:pPr marL="0" indent="0">
              <a:buNone/>
            </a:pPr>
            <a:r>
              <a:rPr lang="en-GB" sz="2400" i="1" dirty="0" err="1" smtClean="0"/>
              <a:t>akan</a:t>
            </a:r>
            <a:r>
              <a:rPr lang="en-GB" sz="2400" i="1" dirty="0" smtClean="0"/>
              <a:t> </a:t>
            </a:r>
            <a:r>
              <a:rPr lang="en-GB" sz="2400" i="1" dirty="0" err="1"/>
              <a:t>digabungan</a:t>
            </a:r>
            <a:r>
              <a:rPr lang="en-GB" sz="2400" i="1" dirty="0"/>
              <a:t> </a:t>
            </a:r>
            <a:r>
              <a:rPr lang="en-GB" sz="2400" i="1" dirty="0" err="1"/>
              <a:t>dengan</a:t>
            </a:r>
            <a:r>
              <a:rPr lang="en-GB" sz="2400" i="1" dirty="0"/>
              <a:t> </a:t>
            </a:r>
            <a:r>
              <a:rPr lang="en-GB" sz="2400" i="1" dirty="0" err="1"/>
              <a:t>bobot</a:t>
            </a:r>
            <a:r>
              <a:rPr lang="en-GB" sz="2400" i="1" dirty="0"/>
              <a:t> </a:t>
            </a:r>
            <a:r>
              <a:rPr lang="en-GB" sz="2400" i="1" dirty="0" err="1" smtClean="0"/>
              <a:t>w</a:t>
            </a:r>
            <a:r>
              <a:rPr lang="en-GB" sz="2400" i="1" baseline="-25000" dirty="0" err="1" smtClean="0"/>
              <a:t>A</a:t>
            </a:r>
            <a:r>
              <a:rPr lang="en-GB" sz="2400" i="1" dirty="0" smtClean="0"/>
              <a:t> </a:t>
            </a:r>
            <a:r>
              <a:rPr lang="en-GB" sz="2400" i="1" dirty="0"/>
              <a:t>=. </a:t>
            </a:r>
            <a:r>
              <a:rPr lang="en-GB" sz="2400" dirty="0" smtClean="0"/>
              <a:t>0,6 </a:t>
            </a:r>
            <a:r>
              <a:rPr lang="en-GB" sz="2400" dirty="0" err="1"/>
              <a:t>dan</a:t>
            </a:r>
            <a:r>
              <a:rPr lang="en-GB" sz="2400" dirty="0"/>
              <a:t> </a:t>
            </a:r>
            <a:r>
              <a:rPr lang="en-GB" sz="2400" dirty="0" err="1" smtClean="0"/>
              <a:t>w</a:t>
            </a:r>
            <a:r>
              <a:rPr lang="en-GB" sz="2400" baseline="-25000" dirty="0" err="1" smtClean="0"/>
              <a:t>B</a:t>
            </a:r>
            <a:r>
              <a:rPr lang="en-GB" sz="2400" dirty="0" smtClean="0"/>
              <a:t> </a:t>
            </a:r>
            <a:r>
              <a:rPr lang="en-GB" sz="2400" dirty="0"/>
              <a:t>= 0,4 </a:t>
            </a:r>
            <a:endParaRPr lang="en-GB" sz="2400" dirty="0" smtClean="0"/>
          </a:p>
          <a:p>
            <a:pPr marL="0" indent="0">
              <a:buNone/>
            </a:pPr>
            <a:r>
              <a:rPr lang="en-GB" sz="2400" dirty="0" err="1" smtClean="0"/>
              <a:t>sehingga</a:t>
            </a:r>
            <a:r>
              <a:rPr lang="en-GB" sz="2400" dirty="0" smtClean="0"/>
              <a:t> </a:t>
            </a:r>
            <a:r>
              <a:rPr lang="en-GB" sz="2400" dirty="0" err="1"/>
              <a:t>menghasilkan</a:t>
            </a:r>
            <a:r>
              <a:rPr lang="en-GB" sz="2400" dirty="0"/>
              <a:t> </a:t>
            </a:r>
            <a:r>
              <a:rPr lang="en-GB" sz="2400" dirty="0" err="1"/>
              <a:t>citra</a:t>
            </a:r>
            <a:r>
              <a:rPr lang="en-GB" sz="2400" dirty="0"/>
              <a:t> </a:t>
            </a:r>
            <a:r>
              <a:rPr lang="en-GB" sz="2400" dirty="0" err="1"/>
              <a:t>baru</a:t>
            </a:r>
            <a:r>
              <a:rPr lang="en-GB" sz="2400" dirty="0"/>
              <a:t> </a:t>
            </a:r>
            <a:r>
              <a:rPr lang="en-GB" sz="2400" i="1" dirty="0"/>
              <a:t>C(</a:t>
            </a:r>
            <a:r>
              <a:rPr lang="en-GB" sz="2400" i="1" dirty="0" err="1"/>
              <a:t>x,y</a:t>
            </a:r>
            <a:r>
              <a:rPr lang="en-GB" sz="2400" i="1" dirty="0"/>
              <a:t>) </a:t>
            </a:r>
            <a:r>
              <a:rPr lang="en-GB" sz="2400" i="1" dirty="0" err="1"/>
              <a:t>maka</a:t>
            </a:r>
            <a:r>
              <a:rPr lang="en-GB" sz="2400" i="1" dirty="0"/>
              <a:t> </a:t>
            </a:r>
            <a:r>
              <a:rPr lang="en-GB" sz="2400" i="1" dirty="0" err="1"/>
              <a:t>persamaan</a:t>
            </a:r>
            <a:r>
              <a:rPr lang="en-GB" sz="2400" i="1" dirty="0"/>
              <a:t> </a:t>
            </a:r>
            <a:r>
              <a:rPr lang="en-GB" sz="2400" i="1" dirty="0" err="1" smtClean="0"/>
              <a:t>matematisnya</a:t>
            </a:r>
            <a:r>
              <a:rPr lang="en-GB" sz="2400" i="1" dirty="0"/>
              <a:t> </a:t>
            </a:r>
            <a:r>
              <a:rPr lang="en-GB" sz="2400" dirty="0" err="1" smtClean="0"/>
              <a:t>adalah</a:t>
            </a:r>
            <a:r>
              <a:rPr lang="en-GB" sz="2400" dirty="0"/>
              <a:t>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397000" y="3701684"/>
          <a:ext cx="2700000" cy="19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092854246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13533283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760744544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40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144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160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3072079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120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50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255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767630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70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128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60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819456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8145800" y="3701684"/>
          <a:ext cx="2700000" cy="1969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72330867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90942424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142179970"/>
                    </a:ext>
                  </a:extLst>
                </a:gridCol>
              </a:tblGrid>
              <a:tr h="67340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36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20188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558944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9462051"/>
                  </a:ext>
                </a:extLst>
              </a:tr>
            </a:tbl>
          </a:graphicData>
        </a:graphic>
      </p:graphicFrame>
      <p:sp>
        <p:nvSpPr>
          <p:cNvPr id="6" name="Freeform 5"/>
          <p:cNvSpPr/>
          <p:nvPr/>
        </p:nvSpPr>
        <p:spPr>
          <a:xfrm>
            <a:off x="1943100" y="2850752"/>
            <a:ext cx="3314700" cy="850932"/>
          </a:xfrm>
          <a:custGeom>
            <a:avLst/>
            <a:gdLst>
              <a:gd name="connsiteX0" fmla="*/ 0 w 3886200"/>
              <a:gd name="connsiteY0" fmla="*/ 825532 h 850932"/>
              <a:gd name="connsiteX1" fmla="*/ 1778000 w 3886200"/>
              <a:gd name="connsiteY1" fmla="*/ 32 h 850932"/>
              <a:gd name="connsiteX2" fmla="*/ 3886200 w 3886200"/>
              <a:gd name="connsiteY2" fmla="*/ 850932 h 850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86200" h="850932">
                <a:moveTo>
                  <a:pt x="0" y="825532"/>
                </a:moveTo>
                <a:cubicBezTo>
                  <a:pt x="565150" y="410665"/>
                  <a:pt x="1130300" y="-4201"/>
                  <a:pt x="1778000" y="32"/>
                </a:cubicBezTo>
                <a:cubicBezTo>
                  <a:pt x="2425700" y="4265"/>
                  <a:pt x="3155950" y="427598"/>
                  <a:pt x="3886200" y="850932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4695200" y="3701684"/>
          <a:ext cx="2700000" cy="19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092854246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13533283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760744544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30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60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50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3072079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40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50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50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767630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70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30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60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8194563"/>
                  </a:ext>
                </a:extLst>
              </a:tr>
            </a:tbl>
          </a:graphicData>
        </a:graphic>
      </p:graphicFrame>
      <p:sp>
        <p:nvSpPr>
          <p:cNvPr id="9" name="Freeform 8"/>
          <p:cNvSpPr/>
          <p:nvPr/>
        </p:nvSpPr>
        <p:spPr>
          <a:xfrm>
            <a:off x="3505200" y="2145019"/>
            <a:ext cx="5080000" cy="1512581"/>
          </a:xfrm>
          <a:custGeom>
            <a:avLst/>
            <a:gdLst>
              <a:gd name="connsiteX0" fmla="*/ 0 w 5080000"/>
              <a:gd name="connsiteY0" fmla="*/ 699781 h 1512581"/>
              <a:gd name="connsiteX1" fmla="*/ 3098800 w 5080000"/>
              <a:gd name="connsiteY1" fmla="*/ 26681 h 1512581"/>
              <a:gd name="connsiteX2" fmla="*/ 5080000 w 5080000"/>
              <a:gd name="connsiteY2" fmla="*/ 1512581 h 151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0000" h="1512581">
                <a:moveTo>
                  <a:pt x="0" y="699781"/>
                </a:moveTo>
                <a:cubicBezTo>
                  <a:pt x="1126066" y="295497"/>
                  <a:pt x="2252133" y="-108786"/>
                  <a:pt x="3098800" y="26681"/>
                </a:cubicBezTo>
                <a:cubicBezTo>
                  <a:pt x="3945467" y="162148"/>
                  <a:pt x="4512733" y="837364"/>
                  <a:pt x="5080000" y="1512581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830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9699" y="1079500"/>
            <a:ext cx="9601200" cy="736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 err="1" smtClean="0"/>
              <a:t>Berikut</a:t>
            </a:r>
            <a:r>
              <a:rPr lang="en-GB" sz="2800" dirty="0" smtClean="0"/>
              <a:t> </a:t>
            </a:r>
            <a:r>
              <a:rPr lang="en-GB" sz="2800" dirty="0" err="1" smtClean="0"/>
              <a:t>contoh</a:t>
            </a:r>
            <a:r>
              <a:rPr lang="en-GB" sz="2800" dirty="0" smtClean="0"/>
              <a:t> </a:t>
            </a:r>
            <a:r>
              <a:rPr lang="en-GB" sz="2800" dirty="0" err="1" smtClean="0"/>
              <a:t>citra</a:t>
            </a:r>
            <a:r>
              <a:rPr lang="en-GB" sz="2800" dirty="0" smtClean="0"/>
              <a:t> </a:t>
            </a:r>
            <a:r>
              <a:rPr lang="en-GB" sz="2800" dirty="0" err="1" smtClean="0"/>
              <a:t>hasil</a:t>
            </a:r>
            <a:r>
              <a:rPr lang="en-GB" sz="2800" dirty="0" smtClean="0"/>
              <a:t> </a:t>
            </a:r>
            <a:r>
              <a:rPr lang="en-GB" sz="2800" dirty="0" err="1" smtClean="0"/>
              <a:t>penggabungan</a:t>
            </a:r>
            <a:r>
              <a:rPr lang="en-GB" sz="2800" dirty="0" smtClean="0"/>
              <a:t>: </a:t>
            </a:r>
            <a:endParaRPr lang="en-GB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4178" t="53820" r="37018" b="23437"/>
          <a:stretch/>
        </p:blipFill>
        <p:spPr>
          <a:xfrm>
            <a:off x="1409699" y="2451100"/>
            <a:ext cx="10276337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0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 smtClean="0"/>
              <a:t>Operasi</a:t>
            </a:r>
            <a:r>
              <a:rPr lang="en-GB" b="1" dirty="0" smtClean="0"/>
              <a:t> </a:t>
            </a:r>
            <a:r>
              <a:rPr lang="en-GB" b="1" dirty="0" err="1" smtClean="0"/>
              <a:t>Pengurangan</a:t>
            </a:r>
            <a:r>
              <a:rPr lang="en-GB" b="1" dirty="0" smtClean="0"/>
              <a:t> Citra (</a:t>
            </a:r>
            <a:r>
              <a:rPr lang="en-GB" b="1" dirty="0" err="1" smtClean="0"/>
              <a:t>deteksi</a:t>
            </a:r>
            <a:r>
              <a:rPr lang="en-GB" b="1" dirty="0" smtClean="0"/>
              <a:t> </a:t>
            </a:r>
            <a:r>
              <a:rPr lang="en-GB" b="1" dirty="0" err="1" smtClean="0"/>
              <a:t>gerakan</a:t>
            </a:r>
            <a:r>
              <a:rPr lang="en-GB" b="1" dirty="0" smtClean="0"/>
              <a:t>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Deteksi</a:t>
            </a:r>
            <a:r>
              <a:rPr lang="en-GB" dirty="0"/>
              <a:t> </a:t>
            </a:r>
            <a:r>
              <a:rPr lang="en-GB" dirty="0" err="1"/>
              <a:t>gerak</a:t>
            </a:r>
            <a:r>
              <a:rPr lang="en-GB" dirty="0"/>
              <a:t> </a:t>
            </a:r>
            <a:r>
              <a:rPr lang="en-GB" dirty="0" err="1"/>
              <a:t>sebuah</a:t>
            </a:r>
            <a:r>
              <a:rPr lang="en-GB" dirty="0"/>
              <a:t> </a:t>
            </a:r>
            <a:r>
              <a:rPr lang="en-GB" dirty="0" err="1"/>
              <a:t>benda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dilakukan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operasi</a:t>
            </a:r>
            <a:r>
              <a:rPr lang="en-GB" dirty="0"/>
              <a:t> </a:t>
            </a:r>
            <a:r>
              <a:rPr lang="en-GB" dirty="0" err="1"/>
              <a:t>pengurangan</a:t>
            </a:r>
            <a:r>
              <a:rPr lang="en-GB" dirty="0"/>
              <a:t>.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mencari</a:t>
            </a:r>
            <a:r>
              <a:rPr lang="en-GB" dirty="0"/>
              <a:t> </a:t>
            </a:r>
            <a:r>
              <a:rPr lang="en-GB" dirty="0" err="1" smtClean="0"/>
              <a:t>benda</a:t>
            </a:r>
            <a:r>
              <a:rPr lang="en-GB" dirty="0" smtClean="0"/>
              <a:t> yang </a:t>
            </a:r>
            <a:r>
              <a:rPr lang="en-GB" dirty="0" err="1"/>
              <a:t>bergerak</a:t>
            </a:r>
            <a:r>
              <a:rPr lang="en-GB" dirty="0"/>
              <a:t> </a:t>
            </a:r>
            <a:r>
              <a:rPr lang="en-GB" dirty="0" err="1"/>
              <a:t>pada</a:t>
            </a:r>
            <a:r>
              <a:rPr lang="en-GB" dirty="0"/>
              <a:t> </a:t>
            </a:r>
            <a:r>
              <a:rPr lang="en-GB" dirty="0" err="1"/>
              <a:t>sebuah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, yang </a:t>
            </a:r>
            <a:r>
              <a:rPr lang="en-GB" dirty="0" err="1"/>
              <a:t>harus</a:t>
            </a:r>
            <a:r>
              <a:rPr lang="en-GB" dirty="0"/>
              <a:t> </a:t>
            </a:r>
            <a:r>
              <a:rPr lang="en-GB" dirty="0" err="1"/>
              <a:t>dilakukan</a:t>
            </a:r>
            <a:r>
              <a:rPr lang="en-GB" dirty="0"/>
              <a:t>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mengambil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pertama</a:t>
            </a:r>
            <a:r>
              <a:rPr lang="en-GB" dirty="0"/>
              <a:t> </a:t>
            </a:r>
            <a:r>
              <a:rPr lang="en-GB" dirty="0" err="1" smtClean="0"/>
              <a:t>dan</a:t>
            </a:r>
            <a:r>
              <a:rPr lang="en-GB" dirty="0" smtClean="0"/>
              <a:t> </a:t>
            </a:r>
            <a:r>
              <a:rPr lang="en-GB" dirty="0" err="1" smtClean="0"/>
              <a:t>citra</a:t>
            </a:r>
            <a:r>
              <a:rPr lang="en-GB" dirty="0" smtClean="0"/>
              <a:t> </a:t>
            </a:r>
            <a:r>
              <a:rPr lang="en-GB" dirty="0" err="1"/>
              <a:t>kedua</a:t>
            </a:r>
            <a:r>
              <a:rPr lang="en-GB" dirty="0"/>
              <a:t>, </a:t>
            </a:r>
            <a:r>
              <a:rPr lang="en-GB" dirty="0" err="1"/>
              <a:t>kemudian</a:t>
            </a:r>
            <a:r>
              <a:rPr lang="en-GB" dirty="0"/>
              <a:t> </a:t>
            </a:r>
            <a:r>
              <a:rPr lang="en-GB" dirty="0" err="1"/>
              <a:t>salah</a:t>
            </a:r>
            <a:r>
              <a:rPr lang="en-GB" dirty="0"/>
              <a:t> </a:t>
            </a:r>
            <a:r>
              <a:rPr lang="en-GB" dirty="0" err="1"/>
              <a:t>satu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dikurangkan</a:t>
            </a:r>
            <a:r>
              <a:rPr lang="en-GB" dirty="0"/>
              <a:t> </a:t>
            </a:r>
            <a:r>
              <a:rPr lang="en-GB" dirty="0" err="1"/>
              <a:t>terhadap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yang lain. </a:t>
            </a:r>
            <a:endParaRPr lang="en-GB" dirty="0" smtClean="0"/>
          </a:p>
          <a:p>
            <a:pPr marL="0" indent="0">
              <a:buNone/>
            </a:pPr>
            <a:r>
              <a:rPr lang="en-GB" dirty="0" err="1" smtClean="0"/>
              <a:t>Secara</a:t>
            </a:r>
            <a:r>
              <a:rPr lang="en-GB" dirty="0" smtClean="0"/>
              <a:t> </a:t>
            </a:r>
            <a:r>
              <a:rPr lang="en-GB" dirty="0" err="1"/>
              <a:t>matematis</a:t>
            </a:r>
            <a:r>
              <a:rPr lang="en-GB" dirty="0"/>
              <a:t> </a:t>
            </a:r>
            <a:r>
              <a:rPr lang="en-GB" dirty="0" err="1" smtClean="0"/>
              <a:t>dapat</a:t>
            </a:r>
            <a:r>
              <a:rPr lang="en-GB" dirty="0" smtClean="0"/>
              <a:t> </a:t>
            </a:r>
            <a:r>
              <a:rPr lang="en-GB" dirty="0" err="1"/>
              <a:t>ditulis</a:t>
            </a:r>
            <a:r>
              <a:rPr lang="en-GB" dirty="0"/>
              <a:t> </a:t>
            </a:r>
            <a:r>
              <a:rPr lang="en-GB" dirty="0" err="1"/>
              <a:t>sebagai</a:t>
            </a:r>
            <a:r>
              <a:rPr lang="en-GB" dirty="0"/>
              <a:t> </a:t>
            </a:r>
            <a:r>
              <a:rPr lang="en-GB" dirty="0" err="1"/>
              <a:t>berikut</a:t>
            </a:r>
            <a:r>
              <a:rPr lang="en-GB" dirty="0"/>
              <a:t>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549" y="4349750"/>
            <a:ext cx="5505451" cy="87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5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0800" y="584200"/>
            <a:ext cx="9601200" cy="1587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err="1"/>
              <a:t>Pada</a:t>
            </a:r>
            <a:r>
              <a:rPr lang="en-GB" sz="2400" dirty="0"/>
              <a:t> </a:t>
            </a:r>
            <a:r>
              <a:rPr lang="en-GB" sz="2400" dirty="0" err="1"/>
              <a:t>operasi</a:t>
            </a:r>
            <a:r>
              <a:rPr lang="en-GB" sz="2400" dirty="0"/>
              <a:t> </a:t>
            </a:r>
            <a:r>
              <a:rPr lang="en-GB" sz="2400" dirty="0" err="1"/>
              <a:t>ini</a:t>
            </a:r>
            <a:r>
              <a:rPr lang="en-GB" sz="2400" dirty="0"/>
              <a:t>, </a:t>
            </a:r>
            <a:r>
              <a:rPr lang="en-GB" sz="2400" dirty="0" err="1"/>
              <a:t>bagian</a:t>
            </a:r>
            <a:r>
              <a:rPr lang="en-GB" sz="2400" dirty="0"/>
              <a:t> yang </a:t>
            </a:r>
            <a:r>
              <a:rPr lang="en-GB" sz="2400" dirty="0" err="1"/>
              <a:t>tidak</a:t>
            </a:r>
            <a:r>
              <a:rPr lang="en-GB" sz="2400" dirty="0"/>
              <a:t> </a:t>
            </a:r>
            <a:r>
              <a:rPr lang="en-GB" sz="2400" dirty="0" err="1"/>
              <a:t>bergerak</a:t>
            </a:r>
            <a:r>
              <a:rPr lang="en-GB" sz="2400" dirty="0"/>
              <a:t> </a:t>
            </a:r>
            <a:r>
              <a:rPr lang="en-GB" sz="2400" dirty="0" err="1"/>
              <a:t>dalam</a:t>
            </a:r>
            <a:r>
              <a:rPr lang="en-GB" sz="2400" dirty="0"/>
              <a:t> </a:t>
            </a:r>
            <a:r>
              <a:rPr lang="en-GB" sz="2400" dirty="0" err="1"/>
              <a:t>citra</a:t>
            </a:r>
            <a:r>
              <a:rPr lang="en-GB" sz="2400" dirty="0"/>
              <a:t> </a:t>
            </a:r>
            <a:r>
              <a:rPr lang="en-GB" sz="2400" dirty="0" err="1"/>
              <a:t>akan</a:t>
            </a:r>
            <a:r>
              <a:rPr lang="en-GB" sz="2400" dirty="0"/>
              <a:t> </a:t>
            </a:r>
            <a:r>
              <a:rPr lang="en-GB" sz="2400" dirty="0" err="1"/>
              <a:t>menghasilkan</a:t>
            </a:r>
            <a:r>
              <a:rPr lang="en-GB" sz="2400" dirty="0"/>
              <a:t> </a:t>
            </a:r>
            <a:r>
              <a:rPr lang="en-GB" sz="2400" dirty="0" err="1"/>
              <a:t>nilai</a:t>
            </a:r>
            <a:r>
              <a:rPr lang="en-GB" sz="2400" dirty="0"/>
              <a:t> 0, </a:t>
            </a:r>
            <a:r>
              <a:rPr lang="en-GB" sz="2400" dirty="0" err="1" smtClean="0"/>
              <a:t>sedangkan</a:t>
            </a:r>
            <a:r>
              <a:rPr lang="en-GB" sz="2400" dirty="0" smtClean="0"/>
              <a:t> </a:t>
            </a:r>
            <a:r>
              <a:rPr lang="en-GB" sz="2400" dirty="0" err="1" smtClean="0"/>
              <a:t>untuk</a:t>
            </a:r>
            <a:r>
              <a:rPr lang="en-GB" sz="2400" dirty="0" smtClean="0"/>
              <a:t> </a:t>
            </a:r>
            <a:r>
              <a:rPr lang="en-GB" sz="2400" dirty="0" err="1"/>
              <a:t>bagian</a:t>
            </a:r>
            <a:r>
              <a:rPr lang="en-GB" sz="2400" dirty="0"/>
              <a:t> yang </a:t>
            </a:r>
            <a:r>
              <a:rPr lang="en-GB" sz="2400" dirty="0" err="1"/>
              <a:t>bergerak</a:t>
            </a:r>
            <a:r>
              <a:rPr lang="en-GB" sz="2400" dirty="0"/>
              <a:t> </a:t>
            </a:r>
            <a:r>
              <a:rPr lang="en-GB" sz="2400" dirty="0" err="1"/>
              <a:t>akan</a:t>
            </a:r>
            <a:r>
              <a:rPr lang="en-GB" sz="2400" dirty="0"/>
              <a:t> </a:t>
            </a:r>
            <a:r>
              <a:rPr lang="en-GB" sz="2400" dirty="0" err="1"/>
              <a:t>memberikan</a:t>
            </a:r>
            <a:r>
              <a:rPr lang="en-GB" sz="2400" dirty="0"/>
              <a:t> </a:t>
            </a:r>
            <a:r>
              <a:rPr lang="en-GB" sz="2400" dirty="0" err="1"/>
              <a:t>nilai</a:t>
            </a:r>
            <a:r>
              <a:rPr lang="en-GB" sz="2400" dirty="0"/>
              <a:t> yang </a:t>
            </a:r>
            <a:r>
              <a:rPr lang="en-GB" sz="2400" dirty="0" err="1"/>
              <a:t>tidak</a:t>
            </a:r>
            <a:r>
              <a:rPr lang="en-GB" sz="2400" dirty="0"/>
              <a:t> nol. </a:t>
            </a:r>
            <a:r>
              <a:rPr lang="en-GB" sz="2400" dirty="0" err="1"/>
              <a:t>Dengan</a:t>
            </a:r>
            <a:r>
              <a:rPr lang="en-GB" sz="2400" dirty="0"/>
              <a:t> </a:t>
            </a:r>
            <a:r>
              <a:rPr lang="en-GB" sz="2400" dirty="0" err="1"/>
              <a:t>operasi</a:t>
            </a:r>
            <a:r>
              <a:rPr lang="en-GB" sz="2400" dirty="0"/>
              <a:t> </a:t>
            </a:r>
            <a:r>
              <a:rPr lang="en-GB" sz="2400" dirty="0" err="1"/>
              <a:t>ini</a:t>
            </a:r>
            <a:r>
              <a:rPr lang="en-GB" sz="2400" dirty="0"/>
              <a:t> </a:t>
            </a:r>
            <a:r>
              <a:rPr lang="en-GB" sz="2400" dirty="0" err="1" smtClean="0"/>
              <a:t>dapat</a:t>
            </a:r>
            <a:r>
              <a:rPr lang="en-GB" sz="2400" dirty="0" smtClean="0"/>
              <a:t> </a:t>
            </a:r>
            <a:r>
              <a:rPr lang="sv-SE" sz="2400" dirty="0" smtClean="0"/>
              <a:t>diketahui </a:t>
            </a:r>
            <a:r>
              <a:rPr lang="sv-SE" sz="2400" dirty="0"/>
              <a:t>apakah pada citra terdapat objek yang bergerak. </a:t>
            </a:r>
            <a:endParaRPr lang="en-GB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202" t="45313" r="42679" b="21007"/>
          <a:stretch/>
        </p:blipFill>
        <p:spPr>
          <a:xfrm>
            <a:off x="1320800" y="2171700"/>
            <a:ext cx="8965678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Fungsi</a:t>
            </a:r>
            <a:r>
              <a:rPr lang="en-US" dirty="0" smtClean="0"/>
              <a:t> </a:t>
            </a:r>
            <a:r>
              <a:rPr lang="en-US" dirty="0" err="1" smtClean="0"/>
              <a:t>Transformasi</a:t>
            </a:r>
            <a:r>
              <a:rPr lang="en-US" dirty="0" smtClean="0"/>
              <a:t> </a:t>
            </a:r>
            <a:r>
              <a:rPr lang="en-US" dirty="0" err="1" smtClean="0"/>
              <a:t>Intensitas</a:t>
            </a:r>
            <a:r>
              <a:rPr lang="en-US" dirty="0" smtClean="0"/>
              <a:t> </a:t>
            </a:r>
            <a:r>
              <a:rPr lang="en-US" dirty="0" err="1" smtClean="0"/>
              <a:t>Dasar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Inverse Citra</a:t>
                </a:r>
              </a:p>
              <a:p>
                <a:pPr lvl="1"/>
                <a:r>
                  <a:rPr lang="en-US" dirty="0"/>
                  <a:t>S</a:t>
                </a:r>
                <a:r>
                  <a:rPr lang="en-US" dirty="0" smtClean="0"/>
                  <a:t> = L – 1 – r , </a:t>
                </a:r>
                <a:r>
                  <a:rPr lang="en-US" dirty="0" err="1" smtClean="0"/>
                  <a:t>dengan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nilai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intensitas</a:t>
                </a:r>
                <a:r>
                  <a:rPr lang="en-US" dirty="0" smtClean="0"/>
                  <a:t> [0, L – 1]</a:t>
                </a:r>
              </a:p>
              <a:p>
                <a:r>
                  <a:rPr lang="en-US" dirty="0" err="1" smtClean="0"/>
                  <a:t>Transformasi</a:t>
                </a:r>
                <a:r>
                  <a:rPr lang="en-US" dirty="0" smtClean="0"/>
                  <a:t> Log</a:t>
                </a:r>
              </a:p>
              <a:p>
                <a:pPr lvl="1"/>
                <a:r>
                  <a:rPr lang="en-US" dirty="0" smtClean="0"/>
                  <a:t>S = c log (1+r), c </a:t>
                </a:r>
                <a:r>
                  <a:rPr lang="en-US" dirty="0" err="1" smtClean="0"/>
                  <a:t>adalah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konstanta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dengan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asumsi</a:t>
                </a:r>
                <a:r>
                  <a:rPr lang="en-US" dirty="0" smtClean="0"/>
                  <a:t> r&gt;=0</a:t>
                </a:r>
              </a:p>
              <a:p>
                <a:r>
                  <a:rPr lang="en-US" dirty="0" err="1" smtClean="0"/>
                  <a:t>Transformasi</a:t>
                </a:r>
                <a:r>
                  <a:rPr lang="en-US" dirty="0" smtClean="0"/>
                  <a:t> Gamma (Power-Low)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=255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255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83690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76300"/>
          </a:xfrm>
        </p:spPr>
        <p:txBody>
          <a:bodyPr/>
          <a:lstStyle/>
          <a:p>
            <a:r>
              <a:rPr lang="en-GB" b="1" dirty="0" err="1"/>
              <a:t>Operasi</a:t>
            </a:r>
            <a:r>
              <a:rPr lang="en-GB" b="1" dirty="0"/>
              <a:t> Boolean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562100"/>
            <a:ext cx="9601200" cy="1320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err="1"/>
              <a:t>Operasi</a:t>
            </a:r>
            <a:r>
              <a:rPr lang="en-GB" sz="2400" dirty="0"/>
              <a:t> </a:t>
            </a:r>
            <a:r>
              <a:rPr lang="en-GB" sz="2400" dirty="0" err="1"/>
              <a:t>boolean</a:t>
            </a:r>
            <a:r>
              <a:rPr lang="en-GB" sz="2400" dirty="0"/>
              <a:t> </a:t>
            </a:r>
            <a:r>
              <a:rPr lang="en-GB" sz="2400" dirty="0" err="1"/>
              <a:t>disebut</a:t>
            </a:r>
            <a:r>
              <a:rPr lang="en-GB" sz="2400" dirty="0"/>
              <a:t> </a:t>
            </a:r>
            <a:r>
              <a:rPr lang="en-GB" sz="2400" dirty="0" err="1"/>
              <a:t>juga</a:t>
            </a:r>
            <a:r>
              <a:rPr lang="en-GB" sz="2400" dirty="0"/>
              <a:t> </a:t>
            </a:r>
            <a:r>
              <a:rPr lang="en-GB" sz="2400" dirty="0" err="1"/>
              <a:t>sebagai</a:t>
            </a:r>
            <a:r>
              <a:rPr lang="en-GB" sz="2400" dirty="0"/>
              <a:t> </a:t>
            </a:r>
            <a:r>
              <a:rPr lang="en-GB" sz="2400" dirty="0" err="1"/>
              <a:t>operasi</a:t>
            </a:r>
            <a:r>
              <a:rPr lang="en-GB" sz="2400" dirty="0"/>
              <a:t> </a:t>
            </a:r>
            <a:r>
              <a:rPr lang="en-GB" sz="2400" dirty="0" err="1"/>
              <a:t>logika</a:t>
            </a:r>
            <a:r>
              <a:rPr lang="en-GB" sz="2400" dirty="0"/>
              <a:t>. </a:t>
            </a:r>
            <a:r>
              <a:rPr lang="en-GB" sz="2400" dirty="0" err="1"/>
              <a:t>Operasi</a:t>
            </a:r>
            <a:r>
              <a:rPr lang="en-GB" sz="2400" dirty="0"/>
              <a:t> </a:t>
            </a:r>
            <a:r>
              <a:rPr lang="en-GB" sz="2400" dirty="0" err="1"/>
              <a:t>ini</a:t>
            </a:r>
            <a:r>
              <a:rPr lang="en-GB" sz="2400" dirty="0"/>
              <a:t> </a:t>
            </a:r>
            <a:r>
              <a:rPr lang="en-GB" sz="2400" dirty="0" err="1"/>
              <a:t>hanya</a:t>
            </a:r>
            <a:r>
              <a:rPr lang="en-GB" sz="2400" dirty="0"/>
              <a:t> </a:t>
            </a:r>
            <a:r>
              <a:rPr lang="en-GB" sz="2400" dirty="0" err="1"/>
              <a:t>dapat</a:t>
            </a:r>
            <a:r>
              <a:rPr lang="en-GB" sz="2400" dirty="0"/>
              <a:t> </a:t>
            </a:r>
            <a:r>
              <a:rPr lang="en-GB" sz="2400" dirty="0" err="1"/>
              <a:t>dilakukan</a:t>
            </a:r>
            <a:r>
              <a:rPr lang="en-GB" sz="2400" dirty="0"/>
              <a:t> </a:t>
            </a:r>
            <a:r>
              <a:rPr lang="en-GB" sz="2400" dirty="0" err="1" smtClean="0"/>
              <a:t>untuk</a:t>
            </a:r>
            <a:r>
              <a:rPr lang="en-GB" sz="2400" dirty="0" smtClean="0"/>
              <a:t> </a:t>
            </a:r>
            <a:r>
              <a:rPr lang="en-GB" sz="2400" dirty="0" err="1" smtClean="0"/>
              <a:t>citra</a:t>
            </a:r>
            <a:r>
              <a:rPr lang="en-GB" sz="2400" dirty="0" smtClean="0"/>
              <a:t> </a:t>
            </a:r>
            <a:r>
              <a:rPr lang="en-GB" sz="2400" dirty="0" err="1"/>
              <a:t>biner</a:t>
            </a:r>
            <a:r>
              <a:rPr lang="en-GB" sz="2400" dirty="0"/>
              <a:t>. </a:t>
            </a:r>
            <a:r>
              <a:rPr lang="en-GB" sz="2400" dirty="0" err="1"/>
              <a:t>Beberapa</a:t>
            </a:r>
            <a:r>
              <a:rPr lang="en-GB" sz="2400" dirty="0"/>
              <a:t> operator </a:t>
            </a:r>
            <a:r>
              <a:rPr lang="en-GB" sz="2400" dirty="0" err="1"/>
              <a:t>logika</a:t>
            </a:r>
            <a:r>
              <a:rPr lang="en-GB" sz="2400" dirty="0"/>
              <a:t> yang </a:t>
            </a:r>
            <a:r>
              <a:rPr lang="en-GB" sz="2400" dirty="0" err="1"/>
              <a:t>sering</a:t>
            </a:r>
            <a:r>
              <a:rPr lang="en-GB" sz="2400" dirty="0"/>
              <a:t> </a:t>
            </a:r>
            <a:r>
              <a:rPr lang="en-GB" sz="2400" dirty="0" err="1"/>
              <a:t>digunakan</a:t>
            </a:r>
            <a:r>
              <a:rPr lang="en-GB" sz="2400" dirty="0"/>
              <a:t> </a:t>
            </a:r>
            <a:r>
              <a:rPr lang="en-GB" sz="2400" dirty="0" err="1"/>
              <a:t>adalah</a:t>
            </a:r>
            <a:r>
              <a:rPr lang="en-GB" sz="2400" dirty="0"/>
              <a:t> </a:t>
            </a:r>
            <a:r>
              <a:rPr lang="en-GB" sz="2400" dirty="0" smtClean="0"/>
              <a:t>Operator </a:t>
            </a:r>
            <a:r>
              <a:rPr lang="en-GB" sz="2400" dirty="0"/>
              <a:t>NOT, AND, </a:t>
            </a:r>
            <a:r>
              <a:rPr lang="en-GB" sz="2400" dirty="0" smtClean="0"/>
              <a:t>OR, SUB </a:t>
            </a:r>
            <a:r>
              <a:rPr lang="en-GB" sz="2400" dirty="0" err="1" smtClean="0"/>
              <a:t>dan</a:t>
            </a:r>
            <a:r>
              <a:rPr lang="en-GB" sz="2400" dirty="0" smtClean="0"/>
              <a:t> XOR</a:t>
            </a:r>
            <a:r>
              <a:rPr lang="en-GB" sz="2400" dirty="0"/>
              <a:t>. </a:t>
            </a:r>
            <a:endParaRPr lang="en-GB" sz="2400" dirty="0" smtClean="0"/>
          </a:p>
          <a:p>
            <a:pPr marL="0" indent="0">
              <a:buNone/>
            </a:pPr>
            <a:endParaRPr lang="en-GB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983" t="25521" r="48145" b="57639"/>
          <a:stretch/>
        </p:blipFill>
        <p:spPr>
          <a:xfrm>
            <a:off x="1371600" y="2882900"/>
            <a:ext cx="8661400" cy="2165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603" t="53943" r="67493" b="37078"/>
          <a:stretch/>
        </p:blipFill>
        <p:spPr>
          <a:xfrm>
            <a:off x="1371600" y="5212798"/>
            <a:ext cx="4615070" cy="123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2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495300"/>
            <a:ext cx="9601200" cy="723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 err="1"/>
              <a:t>Berikut</a:t>
            </a:r>
            <a:r>
              <a:rPr lang="en-GB" sz="2800" dirty="0"/>
              <a:t> </a:t>
            </a:r>
            <a:r>
              <a:rPr lang="en-GB" sz="2800" dirty="0" err="1"/>
              <a:t>contoh</a:t>
            </a:r>
            <a:r>
              <a:rPr lang="en-GB" sz="2800" dirty="0"/>
              <a:t> </a:t>
            </a:r>
            <a:r>
              <a:rPr lang="en-GB" sz="2800" dirty="0" err="1"/>
              <a:t>citra</a:t>
            </a:r>
            <a:r>
              <a:rPr lang="en-GB" sz="2800" dirty="0"/>
              <a:t> </a:t>
            </a:r>
            <a:r>
              <a:rPr lang="en-GB" sz="2800" dirty="0" err="1"/>
              <a:t>hasil</a:t>
            </a:r>
            <a:r>
              <a:rPr lang="en-GB" sz="2800" dirty="0"/>
              <a:t> </a:t>
            </a:r>
            <a:r>
              <a:rPr lang="en-GB" sz="2800" dirty="0" err="1" smtClean="0"/>
              <a:t>operasi</a:t>
            </a:r>
            <a:r>
              <a:rPr lang="en-GB" sz="2800" dirty="0" smtClean="0"/>
              <a:t> </a:t>
            </a:r>
            <a:r>
              <a:rPr lang="en-GB" sz="2800" dirty="0" err="1" smtClean="0"/>
              <a:t>booelan</a:t>
            </a:r>
            <a:r>
              <a:rPr lang="en-GB" sz="2800" dirty="0" smtClean="0"/>
              <a:t>: </a:t>
            </a:r>
            <a:endParaRPr lang="en-GB" sz="2800" dirty="0"/>
          </a:p>
          <a:p>
            <a:pPr marL="0" indent="0">
              <a:buNone/>
            </a:pPr>
            <a:endParaRPr lang="en-GB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178" t="31597" r="51952" b="18055"/>
          <a:stretch/>
        </p:blipFill>
        <p:spPr>
          <a:xfrm>
            <a:off x="2921000" y="1219200"/>
            <a:ext cx="6273800" cy="524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41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Thank you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Question?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396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04" y="700356"/>
            <a:ext cx="5994513" cy="58015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611" y="700356"/>
            <a:ext cx="5772285" cy="559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657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399" y="485367"/>
            <a:ext cx="5568088" cy="5151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469" y="1690688"/>
            <a:ext cx="1861411" cy="2334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5238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358" y="775494"/>
            <a:ext cx="5154568" cy="5422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436" y="1690688"/>
            <a:ext cx="1981563" cy="4023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5803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828" y="365125"/>
            <a:ext cx="4785361" cy="6227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021" y="700404"/>
            <a:ext cx="1565591" cy="5301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0429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1294</TotalTime>
  <Words>1435</Words>
  <Application>Microsoft Office PowerPoint</Application>
  <PresentationFormat>Widescreen</PresentationFormat>
  <Paragraphs>276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宋体</vt:lpstr>
      <vt:lpstr>Arial</vt:lpstr>
      <vt:lpstr>Calibri</vt:lpstr>
      <vt:lpstr>Calibri Light</vt:lpstr>
      <vt:lpstr>Cambria Math</vt:lpstr>
      <vt:lpstr>Times New Roman</vt:lpstr>
      <vt:lpstr>Office Theme</vt:lpstr>
      <vt:lpstr>Pengolahan Citra Digital  Digital Image Processing RTI147006</vt:lpstr>
      <vt:lpstr>definition</vt:lpstr>
      <vt:lpstr>purpose</vt:lpstr>
      <vt:lpstr>Categories</vt:lpstr>
      <vt:lpstr>Fungsi Transformasi Intensitas Dasar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histogram</vt:lpstr>
      <vt:lpstr>Histogram curve</vt:lpstr>
      <vt:lpstr>Benefits of histogram</vt:lpstr>
      <vt:lpstr>Another Example</vt:lpstr>
      <vt:lpstr>PowerPoint Presentation</vt:lpstr>
      <vt:lpstr>A color image can be converted into a grayscale image by calculating the average of each color element, namely  Red, Green, dan Blue. </vt:lpstr>
      <vt:lpstr>Konversi dari Color ke Gray</vt:lpstr>
      <vt:lpstr>PowerPoint Presentation</vt:lpstr>
      <vt:lpstr>PowerPoint Presentation</vt:lpstr>
      <vt:lpstr>f_0=(50+65+50)/3</vt:lpstr>
      <vt:lpstr>Invers operation</vt:lpstr>
      <vt:lpstr>PowerPoint Presentation</vt:lpstr>
      <vt:lpstr>Inverse operation is done by subtracting the pixel intensity values of maximum pixel intensity values.</vt:lpstr>
      <vt:lpstr>Example:</vt:lpstr>
      <vt:lpstr>Brightness</vt:lpstr>
      <vt:lpstr>PowerPoint Presentation</vt:lpstr>
      <vt:lpstr>PowerPoint Presentation</vt:lpstr>
      <vt:lpstr>PowerPoint Presentation</vt:lpstr>
      <vt:lpstr>PowerPoint Presentation</vt:lpstr>
      <vt:lpstr>Contrast</vt:lpstr>
      <vt:lpstr>Citra kontras rendah</vt:lpstr>
      <vt:lpstr>Citra kontras normal</vt:lpstr>
      <vt:lpstr>Citra kontras tinggi </vt:lpstr>
      <vt:lpstr>PowerPoint Presentation</vt:lpstr>
      <vt:lpstr>Example:</vt:lpstr>
      <vt:lpstr>PowerPoint Presentation</vt:lpstr>
      <vt:lpstr>Thresholding (operasi ambang batas) </vt:lpstr>
      <vt:lpstr>PowerPoint Presentation</vt:lpstr>
      <vt:lpstr>Example</vt:lpstr>
      <vt:lpstr>Transformasi Logaritmik </vt:lpstr>
      <vt:lpstr>PowerPoint Presentation</vt:lpstr>
      <vt:lpstr>PowerPoint Presentation</vt:lpstr>
      <vt:lpstr>OPERASI BERBASIS BINGKAI </vt:lpstr>
      <vt:lpstr>Operasi Penjumlahan Citra (Image Blending) </vt:lpstr>
      <vt:lpstr>PowerPoint Presentation</vt:lpstr>
      <vt:lpstr>PowerPoint Presentation</vt:lpstr>
      <vt:lpstr>Operasi Pengurangan Citra (deteksi gerakan)</vt:lpstr>
      <vt:lpstr>PowerPoint Presentation</vt:lpstr>
      <vt:lpstr>Operasi Boolean 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Pengolahan Citra Digital Digital Image Processing</dc:title>
  <dc:creator>rosa andrie</dc:creator>
  <cp:lastModifiedBy>rosa andrie</cp:lastModifiedBy>
  <cp:revision>36</cp:revision>
  <dcterms:created xsi:type="dcterms:W3CDTF">2015-09-08T14:40:32Z</dcterms:created>
  <dcterms:modified xsi:type="dcterms:W3CDTF">2017-09-30T09:03:22Z</dcterms:modified>
</cp:coreProperties>
</file>